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64" r:id="rId3"/>
    <p:sldId id="282" r:id="rId4"/>
    <p:sldId id="358" r:id="rId5"/>
    <p:sldId id="261" r:id="rId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9"/>
  </p:normalViewPr>
  <p:slideViewPr>
    <p:cSldViewPr snapToGrid="0">
      <p:cViewPr>
        <p:scale>
          <a:sx n="48" d="100"/>
          <a:sy n="48" d="100"/>
        </p:scale>
        <p:origin x="2936" y="1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F702C-59E7-8348-8FC5-98C3FAFC0AF0}" type="datetimeFigureOut">
              <a:rPr kumimoji="1" lang="ko-KR" altLang="en-US" smtClean="0"/>
              <a:t>2025. 7. 3.</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7C50A4-79FC-EC46-BCBC-AD4BB6CC09D2}" type="slidenum">
              <a:rPr kumimoji="1" lang="ko-KR" altLang="en-US" smtClean="0"/>
              <a:t>‹#›</a:t>
            </a:fld>
            <a:endParaRPr kumimoji="1" lang="ko-KR" altLang="en-US"/>
          </a:p>
        </p:txBody>
      </p:sp>
    </p:spTree>
    <p:extLst>
      <p:ext uri="{BB962C8B-B14F-4D97-AF65-F5344CB8AC3E}">
        <p14:creationId xmlns:p14="http://schemas.microsoft.com/office/powerpoint/2010/main" val="424116734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dirty="0"/>
              <a:t>This led us to ask a crucial question: </a:t>
            </a:r>
            <a:r>
              <a:rPr lang="en" altLang="ko-KR" b="1" dirty="0"/>
              <a:t>How can we generate diverse rare samples with high quality and lower computational costs?</a:t>
            </a:r>
            <a:r>
              <a:rPr lang="en" altLang="ko-KR" dirty="0"/>
              <a:t> To refine this further, we also ask: </a:t>
            </a:r>
            <a:r>
              <a:rPr lang="en" altLang="ko-KR" b="1" dirty="0"/>
              <a:t>Is it possible to create diverse rare variations of a given reference image?</a:t>
            </a:r>
            <a:r>
              <a:rPr lang="en" altLang="ko-KR" dirty="0"/>
              <a:t> </a:t>
            </a:r>
          </a:p>
          <a:p>
            <a:r>
              <a:rPr lang="en" altLang="ko-KR" dirty="0"/>
              <a:t>Here, you can see examples generated by our algorithm, which transforms a single reference image into multiple rare variations.</a:t>
            </a:r>
          </a:p>
        </p:txBody>
      </p:sp>
      <p:sp>
        <p:nvSpPr>
          <p:cNvPr id="4" name="슬라이드 번호 개체 틀 3"/>
          <p:cNvSpPr>
            <a:spLocks noGrp="1"/>
          </p:cNvSpPr>
          <p:nvPr>
            <p:ph type="sldNum" sz="quarter" idx="5"/>
          </p:nvPr>
        </p:nvSpPr>
        <p:spPr/>
        <p:txBody>
          <a:bodyPr/>
          <a:lstStyle/>
          <a:p>
            <a:fld id="{D3340251-DA7F-984B-9859-2354F94C5940}" type="slidenum">
              <a:rPr kumimoji="1" lang="ko-Kore-KR" altLang="en-US" smtClean="0"/>
              <a:t>2</a:t>
            </a:fld>
            <a:endParaRPr kumimoji="1" lang="ko-Kore-KR" altLang="en-US"/>
          </a:p>
        </p:txBody>
      </p:sp>
    </p:spTree>
    <p:extLst>
      <p:ext uri="{BB962C8B-B14F-4D97-AF65-F5344CB8AC3E}">
        <p14:creationId xmlns:p14="http://schemas.microsoft.com/office/powerpoint/2010/main" val="3037176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Recently, the generative models have achieved significant improvements in generation quality through GANs or diffusion models.</a:t>
            </a:r>
          </a:p>
          <a:p>
            <a:r>
              <a:rPr lang="en-US" altLang="ko-KR" dirty="0"/>
              <a:t>To assess the generation quality the generative models, there have been proposed several metrics such as FID or Precision and recall and so on.</a:t>
            </a:r>
          </a:p>
          <a:p>
            <a:r>
              <a:rPr lang="en-US" altLang="ko-KR" dirty="0"/>
              <a:t>However, most of the metrics focus on the overall generation quality of generative models rather than individual sample.</a:t>
            </a:r>
          </a:p>
          <a:p>
            <a:r>
              <a:rPr lang="en-US" altLang="ko-KR" dirty="0"/>
              <a:t>There are some works that measure the fidelity of an individual sample but there is no metric to quantify the uniqueness or rarity of an individual generation to the best of our knowledge.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Suppose we have a bunch of images, </a:t>
            </a:r>
          </a:p>
          <a:p>
            <a:r>
              <a:rPr lang="en-US" altLang="ko-KR" dirty="0"/>
              <a:t>How do we select generated images that have strong characteristics? </a:t>
            </a:r>
          </a:p>
        </p:txBody>
      </p:sp>
      <p:sp>
        <p:nvSpPr>
          <p:cNvPr id="4" name="슬라이드 번호 개체 틀 3"/>
          <p:cNvSpPr>
            <a:spLocks noGrp="1"/>
          </p:cNvSpPr>
          <p:nvPr>
            <p:ph type="sldNum" sz="quarter" idx="5"/>
          </p:nvPr>
        </p:nvSpPr>
        <p:spPr/>
        <p:txBody>
          <a:bodyPr/>
          <a:lstStyle/>
          <a:p>
            <a:fld id="{F35E0CD8-5553-4C04-A402-7E7E14F3F3B4}" type="slidenum">
              <a:rPr lang="ko-KR" altLang="en-US" smtClean="0"/>
              <a:t>3</a:t>
            </a:fld>
            <a:endParaRPr lang="ko-KR" altLang="en-US"/>
          </a:p>
        </p:txBody>
      </p:sp>
    </p:spTree>
    <p:extLst>
      <p:ext uri="{BB962C8B-B14F-4D97-AF65-F5344CB8AC3E}">
        <p14:creationId xmlns:p14="http://schemas.microsoft.com/office/powerpoint/2010/main" val="148894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training GAN models is both computationally expensive and time consuming a way to correct artifact images without retraining will be a more viable solution. </a:t>
            </a:r>
            <a:endParaRPr lang="en-US"/>
          </a:p>
          <a:p>
            <a:endParaRPr lang="en-US">
              <a:cs typeface="Calibri"/>
            </a:endParaRPr>
          </a:p>
          <a:p>
            <a:r>
              <a:rPr lang="en-US">
                <a:cs typeface="Calibri"/>
              </a:rPr>
              <a:t>For this purpose,</a:t>
            </a:r>
            <a:r>
              <a:rPr lang="en-US"/>
              <a:t> we compile a large dataset of curated flawed generated and normal generations and provide statistical analysis for the portion of input space causing artifacts.</a:t>
            </a:r>
            <a:endParaRPr lang="en-US">
              <a:cs typeface="Calibri"/>
            </a:endParaRPr>
          </a:p>
          <a:p>
            <a:endParaRPr lang="en-US" baseline="0">
              <a:cs typeface="Calibri"/>
            </a:endParaRPr>
          </a:p>
          <a:p>
            <a:r>
              <a:rPr lang="en-US"/>
              <a:t>We identify defective units by measuring the intersection-over-union (</a:t>
            </a:r>
            <a:r>
              <a:rPr lang="en-US" err="1"/>
              <a:t>IoU</a:t>
            </a:r>
            <a:r>
              <a:rPr lang="en-US"/>
              <a:t>) of the unit’s activation map and pseudo artifact region masks obtained by training a simple classifier on our dataset.</a:t>
            </a:r>
          </a:p>
          <a:p>
            <a:endParaRPr lang="en-US">
              <a:cs typeface="Calibri"/>
            </a:endParaRPr>
          </a:p>
          <a:p>
            <a:r>
              <a:rPr lang="en-US"/>
              <a:t>We propose an artifact removal method by ablating defective units which enhances the quality of artifact samples while maintaining normal samples from drastic change.</a:t>
            </a:r>
            <a:endParaRPr lang="en-US">
              <a:cs typeface="Calibri"/>
            </a:endParaRPr>
          </a:p>
        </p:txBody>
      </p:sp>
      <p:sp>
        <p:nvSpPr>
          <p:cNvPr id="4" name="Slide Number Placeholder 3"/>
          <p:cNvSpPr>
            <a:spLocks noGrp="1"/>
          </p:cNvSpPr>
          <p:nvPr>
            <p:ph type="sldNum" sz="quarter" idx="10"/>
          </p:nvPr>
        </p:nvSpPr>
        <p:spPr/>
        <p:txBody>
          <a:bodyPr/>
          <a:lstStyle/>
          <a:p>
            <a:fld id="{3E9147BD-A980-B74D-AE89-241A2B008A9D}" type="slidenum">
              <a:rPr lang="en-US" smtClean="0"/>
              <a:t>4</a:t>
            </a:fld>
            <a:endParaRPr lang="en-US"/>
          </a:p>
        </p:txBody>
      </p:sp>
    </p:spTree>
    <p:extLst>
      <p:ext uri="{BB962C8B-B14F-4D97-AF65-F5344CB8AC3E}">
        <p14:creationId xmlns:p14="http://schemas.microsoft.com/office/powerpoint/2010/main" val="806643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another example with the 3D representation. </a:t>
            </a:r>
          </a:p>
          <a:p>
            <a:endParaRPr lang="en-US" altLang="ko-KR" dirty="0"/>
          </a:p>
          <a:p>
            <a:r>
              <a:rPr lang="en-US" altLang="ko-KR">
                <a:ea typeface="맑은 고딕"/>
              </a:rPr>
              <a:t>The neuron in Unit 179, which corresponds to the artifact area in the generation, shows bounded activation pattern around the given latent code in multiple cross sections in the latent space, </a:t>
            </a:r>
          </a:p>
          <a:p>
            <a:endParaRPr lang="en-US" altLang="ko-KR" dirty="0"/>
          </a:p>
          <a:p>
            <a:r>
              <a:rPr lang="en-US" altLang="ko-KR" dirty="0"/>
              <a:t>while the neuron in unit 229, which corresponds to the mouth in the face, shows smooth activation change over a large region in the latent space.</a:t>
            </a:r>
            <a:endParaRPr lang="ko-KR" altLang="en-US" dirty="0"/>
          </a:p>
        </p:txBody>
      </p:sp>
      <p:sp>
        <p:nvSpPr>
          <p:cNvPr id="4" name="슬라이드 번호 개체 틀 3"/>
          <p:cNvSpPr>
            <a:spLocks noGrp="1"/>
          </p:cNvSpPr>
          <p:nvPr>
            <p:ph type="sldNum" sz="quarter" idx="5"/>
          </p:nvPr>
        </p:nvSpPr>
        <p:spPr/>
        <p:txBody>
          <a:bodyPr/>
          <a:lstStyle/>
          <a:p>
            <a:fld id="{8130F494-DB63-46BB-93EC-B711FA0218B2}" type="slidenum">
              <a:rPr lang="ko-KR" altLang="en-US" smtClean="0"/>
              <a:t>5</a:t>
            </a:fld>
            <a:endParaRPr lang="ko-KR" altLang="en-US"/>
          </a:p>
        </p:txBody>
      </p:sp>
    </p:spTree>
    <p:extLst>
      <p:ext uri="{BB962C8B-B14F-4D97-AF65-F5344CB8AC3E}">
        <p14:creationId xmlns:p14="http://schemas.microsoft.com/office/powerpoint/2010/main" val="3081433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38516C-D065-5DC5-2178-8565BF984EC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D9D58AD3-486C-5491-7F11-0E14A8B4B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79AF8D09-8EFD-59E3-8B16-426484865F6F}"/>
              </a:ext>
            </a:extLst>
          </p:cNvPr>
          <p:cNvSpPr>
            <a:spLocks noGrp="1"/>
          </p:cNvSpPr>
          <p:nvPr>
            <p:ph type="dt" sz="half" idx="10"/>
          </p:nvPr>
        </p:nvSpPr>
        <p:spPr/>
        <p:txBody>
          <a:bodyPr/>
          <a:lstStyle/>
          <a:p>
            <a:fld id="{F39B72AB-53E2-3047-906C-A01B06394DB7}" type="datetimeFigureOut">
              <a:rPr kumimoji="1" lang="ko-KR" altLang="en-US" smtClean="0"/>
              <a:t>2025. 7. 3.</a:t>
            </a:fld>
            <a:endParaRPr kumimoji="1" lang="ko-KR" altLang="en-US"/>
          </a:p>
        </p:txBody>
      </p:sp>
      <p:sp>
        <p:nvSpPr>
          <p:cNvPr id="5" name="바닥글 개체 틀 4">
            <a:extLst>
              <a:ext uri="{FF2B5EF4-FFF2-40B4-BE49-F238E27FC236}">
                <a16:creationId xmlns:a16="http://schemas.microsoft.com/office/drawing/2014/main" id="{B260B9D8-A50B-BF57-B77B-EAD04F971666}"/>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236D670A-DC7B-8299-6896-CAC67B0A1873}"/>
              </a:ext>
            </a:extLst>
          </p:cNvPr>
          <p:cNvSpPr>
            <a:spLocks noGrp="1"/>
          </p:cNvSpPr>
          <p:nvPr>
            <p:ph type="sldNum" sz="quarter" idx="12"/>
          </p:nvPr>
        </p:nvSpPr>
        <p:spPr/>
        <p:txBody>
          <a:body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2030647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6840C1-4C50-6B5C-7A12-41E87820514F}"/>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A8EFBEC1-3DEE-21A3-B63F-B7863847BBE7}"/>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5E131CFC-23CA-84BD-C84A-325DF380DC71}"/>
              </a:ext>
            </a:extLst>
          </p:cNvPr>
          <p:cNvSpPr>
            <a:spLocks noGrp="1"/>
          </p:cNvSpPr>
          <p:nvPr>
            <p:ph type="dt" sz="half" idx="10"/>
          </p:nvPr>
        </p:nvSpPr>
        <p:spPr/>
        <p:txBody>
          <a:bodyPr/>
          <a:lstStyle/>
          <a:p>
            <a:fld id="{F39B72AB-53E2-3047-906C-A01B06394DB7}" type="datetimeFigureOut">
              <a:rPr kumimoji="1" lang="ko-KR" altLang="en-US" smtClean="0"/>
              <a:t>2025. 7. 3.</a:t>
            </a:fld>
            <a:endParaRPr kumimoji="1" lang="ko-KR" altLang="en-US"/>
          </a:p>
        </p:txBody>
      </p:sp>
      <p:sp>
        <p:nvSpPr>
          <p:cNvPr id="5" name="바닥글 개체 틀 4">
            <a:extLst>
              <a:ext uri="{FF2B5EF4-FFF2-40B4-BE49-F238E27FC236}">
                <a16:creationId xmlns:a16="http://schemas.microsoft.com/office/drawing/2014/main" id="{5EAC7880-518E-D7B5-E055-F372FB5FED47}"/>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B2A24468-6C16-1285-69F3-D3AC43A8FB72}"/>
              </a:ext>
            </a:extLst>
          </p:cNvPr>
          <p:cNvSpPr>
            <a:spLocks noGrp="1"/>
          </p:cNvSpPr>
          <p:nvPr>
            <p:ph type="sldNum" sz="quarter" idx="12"/>
          </p:nvPr>
        </p:nvSpPr>
        <p:spPr/>
        <p:txBody>
          <a:body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3213164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777D507-7243-831F-B6E5-EEBFDDFBE98A}"/>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3989C2A2-40FB-97CD-0EDA-334ACE86FB68}"/>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D6FBC83F-B4BD-749C-40F8-D49FD0F5D0C8}"/>
              </a:ext>
            </a:extLst>
          </p:cNvPr>
          <p:cNvSpPr>
            <a:spLocks noGrp="1"/>
          </p:cNvSpPr>
          <p:nvPr>
            <p:ph type="dt" sz="half" idx="10"/>
          </p:nvPr>
        </p:nvSpPr>
        <p:spPr/>
        <p:txBody>
          <a:bodyPr/>
          <a:lstStyle/>
          <a:p>
            <a:fld id="{F39B72AB-53E2-3047-906C-A01B06394DB7}" type="datetimeFigureOut">
              <a:rPr kumimoji="1" lang="ko-KR" altLang="en-US" smtClean="0"/>
              <a:t>2025. 7. 3.</a:t>
            </a:fld>
            <a:endParaRPr kumimoji="1" lang="ko-KR" altLang="en-US"/>
          </a:p>
        </p:txBody>
      </p:sp>
      <p:sp>
        <p:nvSpPr>
          <p:cNvPr id="5" name="바닥글 개체 틀 4">
            <a:extLst>
              <a:ext uri="{FF2B5EF4-FFF2-40B4-BE49-F238E27FC236}">
                <a16:creationId xmlns:a16="http://schemas.microsoft.com/office/drawing/2014/main" id="{1BB369C8-576D-EA1A-AE8A-685922D46EF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C94DF3C6-6A4D-22BA-3AAB-A020CCE672D6}"/>
              </a:ext>
            </a:extLst>
          </p:cNvPr>
          <p:cNvSpPr>
            <a:spLocks noGrp="1"/>
          </p:cNvSpPr>
          <p:nvPr>
            <p:ph type="sldNum" sz="quarter" idx="12"/>
          </p:nvPr>
        </p:nvSpPr>
        <p:spPr/>
        <p:txBody>
          <a:body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3615547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CF4886-2785-D43D-B677-58E43A1BA43C}"/>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DB30E89D-3746-4D37-D801-E6AC538AC37D}"/>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14D4D353-2D09-7217-9609-43B1CBDCF7E6}"/>
              </a:ext>
            </a:extLst>
          </p:cNvPr>
          <p:cNvSpPr>
            <a:spLocks noGrp="1"/>
          </p:cNvSpPr>
          <p:nvPr>
            <p:ph type="dt" sz="half" idx="10"/>
          </p:nvPr>
        </p:nvSpPr>
        <p:spPr/>
        <p:txBody>
          <a:bodyPr/>
          <a:lstStyle/>
          <a:p>
            <a:fld id="{F39B72AB-53E2-3047-906C-A01B06394DB7}" type="datetimeFigureOut">
              <a:rPr kumimoji="1" lang="ko-KR" altLang="en-US" smtClean="0"/>
              <a:t>2025. 7. 3.</a:t>
            </a:fld>
            <a:endParaRPr kumimoji="1" lang="ko-KR" altLang="en-US"/>
          </a:p>
        </p:txBody>
      </p:sp>
      <p:sp>
        <p:nvSpPr>
          <p:cNvPr id="5" name="바닥글 개체 틀 4">
            <a:extLst>
              <a:ext uri="{FF2B5EF4-FFF2-40B4-BE49-F238E27FC236}">
                <a16:creationId xmlns:a16="http://schemas.microsoft.com/office/drawing/2014/main" id="{E0E5C2E8-96C0-7E92-474E-7762862BEFA5}"/>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662838BA-2855-3920-2079-8598EF88905D}"/>
              </a:ext>
            </a:extLst>
          </p:cNvPr>
          <p:cNvSpPr>
            <a:spLocks noGrp="1"/>
          </p:cNvSpPr>
          <p:nvPr>
            <p:ph type="sldNum" sz="quarter" idx="12"/>
          </p:nvPr>
        </p:nvSpPr>
        <p:spPr/>
        <p:txBody>
          <a:body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4086072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B72533-D2C3-4FE8-9D98-CA3AA41A5E8E}"/>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B3ADF03D-1E58-2688-A9CA-8D31A0C0D6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8DF5A9C0-B33D-FAD7-C7D1-F41A0927E026}"/>
              </a:ext>
            </a:extLst>
          </p:cNvPr>
          <p:cNvSpPr>
            <a:spLocks noGrp="1"/>
          </p:cNvSpPr>
          <p:nvPr>
            <p:ph type="dt" sz="half" idx="10"/>
          </p:nvPr>
        </p:nvSpPr>
        <p:spPr/>
        <p:txBody>
          <a:bodyPr/>
          <a:lstStyle/>
          <a:p>
            <a:fld id="{F39B72AB-53E2-3047-906C-A01B06394DB7}" type="datetimeFigureOut">
              <a:rPr kumimoji="1" lang="ko-KR" altLang="en-US" smtClean="0"/>
              <a:t>2025. 7. 3.</a:t>
            </a:fld>
            <a:endParaRPr kumimoji="1" lang="ko-KR" altLang="en-US"/>
          </a:p>
        </p:txBody>
      </p:sp>
      <p:sp>
        <p:nvSpPr>
          <p:cNvPr id="5" name="바닥글 개체 틀 4">
            <a:extLst>
              <a:ext uri="{FF2B5EF4-FFF2-40B4-BE49-F238E27FC236}">
                <a16:creationId xmlns:a16="http://schemas.microsoft.com/office/drawing/2014/main" id="{98243D72-83DA-A239-C293-FE3910366813}"/>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DD98F9A2-9478-5AEA-F6A7-115669CB8772}"/>
              </a:ext>
            </a:extLst>
          </p:cNvPr>
          <p:cNvSpPr>
            <a:spLocks noGrp="1"/>
          </p:cNvSpPr>
          <p:nvPr>
            <p:ph type="sldNum" sz="quarter" idx="12"/>
          </p:nvPr>
        </p:nvSpPr>
        <p:spPr/>
        <p:txBody>
          <a:body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96262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DEA681-0380-52C1-6EB7-295CF9C869FE}"/>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824E514E-8648-5CF3-7A26-1BE8679161EE}"/>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9260EA21-1FE6-65C9-FEE6-5E24D6DD5237}"/>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6E805F3F-9FD1-8724-9292-73F91C2DFEB0}"/>
              </a:ext>
            </a:extLst>
          </p:cNvPr>
          <p:cNvSpPr>
            <a:spLocks noGrp="1"/>
          </p:cNvSpPr>
          <p:nvPr>
            <p:ph type="dt" sz="half" idx="10"/>
          </p:nvPr>
        </p:nvSpPr>
        <p:spPr/>
        <p:txBody>
          <a:bodyPr/>
          <a:lstStyle/>
          <a:p>
            <a:fld id="{F39B72AB-53E2-3047-906C-A01B06394DB7}" type="datetimeFigureOut">
              <a:rPr kumimoji="1" lang="ko-KR" altLang="en-US" smtClean="0"/>
              <a:t>2025. 7. 3.</a:t>
            </a:fld>
            <a:endParaRPr kumimoji="1" lang="ko-KR" altLang="en-US"/>
          </a:p>
        </p:txBody>
      </p:sp>
      <p:sp>
        <p:nvSpPr>
          <p:cNvPr id="6" name="바닥글 개체 틀 5">
            <a:extLst>
              <a:ext uri="{FF2B5EF4-FFF2-40B4-BE49-F238E27FC236}">
                <a16:creationId xmlns:a16="http://schemas.microsoft.com/office/drawing/2014/main" id="{5293EB05-4789-324E-61BE-B5703D19C24A}"/>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01FA1253-4C41-C44B-78A3-45993DC62BE2}"/>
              </a:ext>
            </a:extLst>
          </p:cNvPr>
          <p:cNvSpPr>
            <a:spLocks noGrp="1"/>
          </p:cNvSpPr>
          <p:nvPr>
            <p:ph type="sldNum" sz="quarter" idx="12"/>
          </p:nvPr>
        </p:nvSpPr>
        <p:spPr/>
        <p:txBody>
          <a:body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4201054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44D0CC-584E-911B-9842-7828EFA1C04A}"/>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D6625F71-9092-B5DE-7888-AC4D06C348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15F42A26-109F-D22E-E3D5-002A26DD82F9}"/>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2B5BC443-90FE-1052-74EC-B6DA0F339F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6C867329-1BD6-F0BF-EFA3-8E13D1B01DCE}"/>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269D7AEA-A168-ED79-AC12-5CC62A7AB669}"/>
              </a:ext>
            </a:extLst>
          </p:cNvPr>
          <p:cNvSpPr>
            <a:spLocks noGrp="1"/>
          </p:cNvSpPr>
          <p:nvPr>
            <p:ph type="dt" sz="half" idx="10"/>
          </p:nvPr>
        </p:nvSpPr>
        <p:spPr/>
        <p:txBody>
          <a:bodyPr/>
          <a:lstStyle/>
          <a:p>
            <a:fld id="{F39B72AB-53E2-3047-906C-A01B06394DB7}" type="datetimeFigureOut">
              <a:rPr kumimoji="1" lang="ko-KR" altLang="en-US" smtClean="0"/>
              <a:t>2025. 7. 3.</a:t>
            </a:fld>
            <a:endParaRPr kumimoji="1" lang="ko-KR" altLang="en-US"/>
          </a:p>
        </p:txBody>
      </p:sp>
      <p:sp>
        <p:nvSpPr>
          <p:cNvPr id="8" name="바닥글 개체 틀 7">
            <a:extLst>
              <a:ext uri="{FF2B5EF4-FFF2-40B4-BE49-F238E27FC236}">
                <a16:creationId xmlns:a16="http://schemas.microsoft.com/office/drawing/2014/main" id="{08FDD8CA-1003-305B-7B26-277735D4FE9E}"/>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284DD2C6-C11D-5B9A-DCFB-7B731E5D0B42}"/>
              </a:ext>
            </a:extLst>
          </p:cNvPr>
          <p:cNvSpPr>
            <a:spLocks noGrp="1"/>
          </p:cNvSpPr>
          <p:nvPr>
            <p:ph type="sldNum" sz="quarter" idx="12"/>
          </p:nvPr>
        </p:nvSpPr>
        <p:spPr/>
        <p:txBody>
          <a:body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1509650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41AA7C-86FD-CFD2-8D54-D6F57C0A0C68}"/>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C60DDB02-B130-23E0-86E5-452FE2F4EBF4}"/>
              </a:ext>
            </a:extLst>
          </p:cNvPr>
          <p:cNvSpPr>
            <a:spLocks noGrp="1"/>
          </p:cNvSpPr>
          <p:nvPr>
            <p:ph type="dt" sz="half" idx="10"/>
          </p:nvPr>
        </p:nvSpPr>
        <p:spPr/>
        <p:txBody>
          <a:bodyPr/>
          <a:lstStyle/>
          <a:p>
            <a:fld id="{F39B72AB-53E2-3047-906C-A01B06394DB7}" type="datetimeFigureOut">
              <a:rPr kumimoji="1" lang="ko-KR" altLang="en-US" smtClean="0"/>
              <a:t>2025. 7. 3.</a:t>
            </a:fld>
            <a:endParaRPr kumimoji="1" lang="ko-KR" altLang="en-US"/>
          </a:p>
        </p:txBody>
      </p:sp>
      <p:sp>
        <p:nvSpPr>
          <p:cNvPr id="4" name="바닥글 개체 틀 3">
            <a:extLst>
              <a:ext uri="{FF2B5EF4-FFF2-40B4-BE49-F238E27FC236}">
                <a16:creationId xmlns:a16="http://schemas.microsoft.com/office/drawing/2014/main" id="{2F0AE91B-AA95-7E7B-9DAF-26D8EA4F99CA}"/>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D25D4B26-CEC3-E14B-155C-62FEAF1C16D6}"/>
              </a:ext>
            </a:extLst>
          </p:cNvPr>
          <p:cNvSpPr>
            <a:spLocks noGrp="1"/>
          </p:cNvSpPr>
          <p:nvPr>
            <p:ph type="sldNum" sz="quarter" idx="12"/>
          </p:nvPr>
        </p:nvSpPr>
        <p:spPr/>
        <p:txBody>
          <a:body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312036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3E5C03B-8296-BDF1-65EB-8A38EF509322}"/>
              </a:ext>
            </a:extLst>
          </p:cNvPr>
          <p:cNvSpPr>
            <a:spLocks noGrp="1"/>
          </p:cNvSpPr>
          <p:nvPr>
            <p:ph type="dt" sz="half" idx="10"/>
          </p:nvPr>
        </p:nvSpPr>
        <p:spPr/>
        <p:txBody>
          <a:bodyPr/>
          <a:lstStyle/>
          <a:p>
            <a:fld id="{F39B72AB-53E2-3047-906C-A01B06394DB7}" type="datetimeFigureOut">
              <a:rPr kumimoji="1" lang="ko-KR" altLang="en-US" smtClean="0"/>
              <a:t>2025. 7. 3.</a:t>
            </a:fld>
            <a:endParaRPr kumimoji="1" lang="ko-KR" altLang="en-US"/>
          </a:p>
        </p:txBody>
      </p:sp>
      <p:sp>
        <p:nvSpPr>
          <p:cNvPr id="3" name="바닥글 개체 틀 2">
            <a:extLst>
              <a:ext uri="{FF2B5EF4-FFF2-40B4-BE49-F238E27FC236}">
                <a16:creationId xmlns:a16="http://schemas.microsoft.com/office/drawing/2014/main" id="{FEC7548C-55E1-8C7D-2191-DE905B958D11}"/>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13A9E66E-D4B1-47C8-6075-2F905B51C6B1}"/>
              </a:ext>
            </a:extLst>
          </p:cNvPr>
          <p:cNvSpPr>
            <a:spLocks noGrp="1"/>
          </p:cNvSpPr>
          <p:nvPr>
            <p:ph type="sldNum" sz="quarter" idx="12"/>
          </p:nvPr>
        </p:nvSpPr>
        <p:spPr/>
        <p:txBody>
          <a:body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1013497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6A0953-4115-CBB4-A680-DC1E807FD50F}"/>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DA10DB86-7BA0-9F70-635E-680B31F668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02681CB6-4DD7-1D30-D685-74D448EFCA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D463DD08-865B-7D64-6255-2355C3B71373}"/>
              </a:ext>
            </a:extLst>
          </p:cNvPr>
          <p:cNvSpPr>
            <a:spLocks noGrp="1"/>
          </p:cNvSpPr>
          <p:nvPr>
            <p:ph type="dt" sz="half" idx="10"/>
          </p:nvPr>
        </p:nvSpPr>
        <p:spPr/>
        <p:txBody>
          <a:bodyPr/>
          <a:lstStyle/>
          <a:p>
            <a:fld id="{F39B72AB-53E2-3047-906C-A01B06394DB7}" type="datetimeFigureOut">
              <a:rPr kumimoji="1" lang="ko-KR" altLang="en-US" smtClean="0"/>
              <a:t>2025. 7. 3.</a:t>
            </a:fld>
            <a:endParaRPr kumimoji="1" lang="ko-KR" altLang="en-US"/>
          </a:p>
        </p:txBody>
      </p:sp>
      <p:sp>
        <p:nvSpPr>
          <p:cNvPr id="6" name="바닥글 개체 틀 5">
            <a:extLst>
              <a:ext uri="{FF2B5EF4-FFF2-40B4-BE49-F238E27FC236}">
                <a16:creationId xmlns:a16="http://schemas.microsoft.com/office/drawing/2014/main" id="{46F4860D-F651-1C06-64B3-8A7CE57F2E98}"/>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9706966B-B504-512D-E059-381F87572C75}"/>
              </a:ext>
            </a:extLst>
          </p:cNvPr>
          <p:cNvSpPr>
            <a:spLocks noGrp="1"/>
          </p:cNvSpPr>
          <p:nvPr>
            <p:ph type="sldNum" sz="quarter" idx="12"/>
          </p:nvPr>
        </p:nvSpPr>
        <p:spPr/>
        <p:txBody>
          <a:body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3282197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3E5E01-19FA-E0B5-94B3-B0E7F2A1CC80}"/>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019DBB4E-D1A5-9967-1DAD-DBE0A60E1D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8AD8F590-F7A1-AD46-CCAA-7F14A8B68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7DEC00C4-181C-E3C2-ED78-CB9E35FDDE75}"/>
              </a:ext>
            </a:extLst>
          </p:cNvPr>
          <p:cNvSpPr>
            <a:spLocks noGrp="1"/>
          </p:cNvSpPr>
          <p:nvPr>
            <p:ph type="dt" sz="half" idx="10"/>
          </p:nvPr>
        </p:nvSpPr>
        <p:spPr/>
        <p:txBody>
          <a:bodyPr/>
          <a:lstStyle/>
          <a:p>
            <a:fld id="{F39B72AB-53E2-3047-906C-A01B06394DB7}" type="datetimeFigureOut">
              <a:rPr kumimoji="1" lang="ko-KR" altLang="en-US" smtClean="0"/>
              <a:t>2025. 7. 3.</a:t>
            </a:fld>
            <a:endParaRPr kumimoji="1" lang="ko-KR" altLang="en-US"/>
          </a:p>
        </p:txBody>
      </p:sp>
      <p:sp>
        <p:nvSpPr>
          <p:cNvPr id="6" name="바닥글 개체 틀 5">
            <a:extLst>
              <a:ext uri="{FF2B5EF4-FFF2-40B4-BE49-F238E27FC236}">
                <a16:creationId xmlns:a16="http://schemas.microsoft.com/office/drawing/2014/main" id="{0BA4B077-CC84-CBBE-9B94-B231990032F6}"/>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8FA88F9C-770B-CBB9-7576-01667E2C74B4}"/>
              </a:ext>
            </a:extLst>
          </p:cNvPr>
          <p:cNvSpPr>
            <a:spLocks noGrp="1"/>
          </p:cNvSpPr>
          <p:nvPr>
            <p:ph type="sldNum" sz="quarter" idx="12"/>
          </p:nvPr>
        </p:nvSpPr>
        <p:spPr/>
        <p:txBody>
          <a:body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653393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22DD160-EBF3-A925-17A5-4416856716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8C07C2D8-DEFE-A24A-0AD4-04E7CEE33A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742C3D01-BA20-396A-B0C8-C4162360F6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9B72AB-53E2-3047-906C-A01B06394DB7}" type="datetimeFigureOut">
              <a:rPr kumimoji="1" lang="ko-KR" altLang="en-US" smtClean="0"/>
              <a:t>2025. 7. 3.</a:t>
            </a:fld>
            <a:endParaRPr kumimoji="1" lang="ko-KR" altLang="en-US"/>
          </a:p>
        </p:txBody>
      </p:sp>
      <p:sp>
        <p:nvSpPr>
          <p:cNvPr id="5" name="바닥글 개체 틀 4">
            <a:extLst>
              <a:ext uri="{FF2B5EF4-FFF2-40B4-BE49-F238E27FC236}">
                <a16:creationId xmlns:a16="http://schemas.microsoft.com/office/drawing/2014/main" id="{116B35F0-8BD9-36A4-EA4B-73F113CDE0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BB8F38CE-12E4-E8B9-F455-7E7B90D6F3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D0B386-A2A3-AA4C-8945-80A67DA67273}" type="slidenum">
              <a:rPr kumimoji="1" lang="ko-KR" altLang="en-US" smtClean="0"/>
              <a:t>‹#›</a:t>
            </a:fld>
            <a:endParaRPr kumimoji="1" lang="ko-KR" altLang="en-US"/>
          </a:p>
        </p:txBody>
      </p:sp>
    </p:spTree>
    <p:extLst>
      <p:ext uri="{BB962C8B-B14F-4D97-AF65-F5344CB8AC3E}">
        <p14:creationId xmlns:p14="http://schemas.microsoft.com/office/powerpoint/2010/main" val="2791686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notesSlide" Target="../notesSlides/notesSlide1.xml"/><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microsoft.com/office/2007/relationships/hdphoto" Target="../media/hdphoto1.wdp"/><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1998625-64C3-023E-8E70-8DBAED88C9F4}"/>
              </a:ext>
            </a:extLst>
          </p:cNvPr>
          <p:cNvPicPr>
            <a:picLocks noChangeAspect="1"/>
          </p:cNvPicPr>
          <p:nvPr/>
        </p:nvPicPr>
        <p:blipFill>
          <a:blip r:embed="rId2"/>
          <a:stretch>
            <a:fillRect/>
          </a:stretch>
        </p:blipFill>
        <p:spPr>
          <a:xfrm>
            <a:off x="-1345539" y="2985837"/>
            <a:ext cx="3428991" cy="3428991"/>
          </a:xfrm>
          <a:prstGeom prst="rect">
            <a:avLst/>
          </a:prstGeom>
        </p:spPr>
      </p:pic>
      <p:pic>
        <p:nvPicPr>
          <p:cNvPr id="5" name="그림 4">
            <a:extLst>
              <a:ext uri="{FF2B5EF4-FFF2-40B4-BE49-F238E27FC236}">
                <a16:creationId xmlns:a16="http://schemas.microsoft.com/office/drawing/2014/main" id="{CEF7BE90-B478-12F5-6300-257CF42F793D}"/>
              </a:ext>
            </a:extLst>
          </p:cNvPr>
          <p:cNvPicPr>
            <a:picLocks noChangeAspect="1"/>
          </p:cNvPicPr>
          <p:nvPr/>
        </p:nvPicPr>
        <p:blipFill>
          <a:blip r:embed="rId3"/>
          <a:stretch>
            <a:fillRect/>
          </a:stretch>
        </p:blipFill>
        <p:spPr>
          <a:xfrm>
            <a:off x="2455404" y="2985837"/>
            <a:ext cx="3428991" cy="3428991"/>
          </a:xfrm>
          <a:prstGeom prst="rect">
            <a:avLst/>
          </a:prstGeom>
        </p:spPr>
      </p:pic>
      <p:pic>
        <p:nvPicPr>
          <p:cNvPr id="6" name="그림 5">
            <a:extLst>
              <a:ext uri="{FF2B5EF4-FFF2-40B4-BE49-F238E27FC236}">
                <a16:creationId xmlns:a16="http://schemas.microsoft.com/office/drawing/2014/main" id="{E69DDFDE-8CE4-B308-592D-46CC923C6F94}"/>
              </a:ext>
            </a:extLst>
          </p:cNvPr>
          <p:cNvPicPr>
            <a:picLocks noChangeAspect="1"/>
          </p:cNvPicPr>
          <p:nvPr/>
        </p:nvPicPr>
        <p:blipFill>
          <a:blip r:embed="rId4"/>
          <a:stretch>
            <a:fillRect/>
          </a:stretch>
        </p:blipFill>
        <p:spPr>
          <a:xfrm>
            <a:off x="6454481" y="-1009358"/>
            <a:ext cx="3429003" cy="3429003"/>
          </a:xfrm>
          <a:prstGeom prst="rect">
            <a:avLst/>
          </a:prstGeom>
        </p:spPr>
      </p:pic>
      <p:pic>
        <p:nvPicPr>
          <p:cNvPr id="7" name="그림 6">
            <a:extLst>
              <a:ext uri="{FF2B5EF4-FFF2-40B4-BE49-F238E27FC236}">
                <a16:creationId xmlns:a16="http://schemas.microsoft.com/office/drawing/2014/main" id="{8077FCB4-0D34-0610-ACEB-2D662B13794E}"/>
              </a:ext>
            </a:extLst>
          </p:cNvPr>
          <p:cNvPicPr>
            <a:picLocks noChangeAspect="1"/>
          </p:cNvPicPr>
          <p:nvPr/>
        </p:nvPicPr>
        <p:blipFill>
          <a:blip r:embed="rId5"/>
          <a:stretch>
            <a:fillRect/>
          </a:stretch>
        </p:blipFill>
        <p:spPr>
          <a:xfrm>
            <a:off x="10249240" y="-1009358"/>
            <a:ext cx="3429002" cy="3429002"/>
          </a:xfrm>
          <a:prstGeom prst="rect">
            <a:avLst/>
          </a:prstGeom>
        </p:spPr>
      </p:pic>
      <p:pic>
        <p:nvPicPr>
          <p:cNvPr id="8" name="그림 7">
            <a:extLst>
              <a:ext uri="{FF2B5EF4-FFF2-40B4-BE49-F238E27FC236}">
                <a16:creationId xmlns:a16="http://schemas.microsoft.com/office/drawing/2014/main" id="{3353A566-E7C0-B466-4816-0BAE260F0D2F}"/>
              </a:ext>
            </a:extLst>
          </p:cNvPr>
          <p:cNvPicPr>
            <a:picLocks noChangeAspect="1"/>
          </p:cNvPicPr>
          <p:nvPr/>
        </p:nvPicPr>
        <p:blipFill>
          <a:blip r:embed="rId6"/>
          <a:stretch>
            <a:fillRect/>
          </a:stretch>
        </p:blipFill>
        <p:spPr>
          <a:xfrm>
            <a:off x="10249246" y="2985837"/>
            <a:ext cx="3428991" cy="3428991"/>
          </a:xfrm>
          <a:prstGeom prst="rect">
            <a:avLst/>
          </a:prstGeom>
        </p:spPr>
      </p:pic>
      <p:pic>
        <p:nvPicPr>
          <p:cNvPr id="9" name="그림 8">
            <a:extLst>
              <a:ext uri="{FF2B5EF4-FFF2-40B4-BE49-F238E27FC236}">
                <a16:creationId xmlns:a16="http://schemas.microsoft.com/office/drawing/2014/main" id="{9A20A199-0D27-0108-0FCF-9C6CDE76CD95}"/>
              </a:ext>
            </a:extLst>
          </p:cNvPr>
          <p:cNvPicPr>
            <a:picLocks noChangeAspect="1"/>
          </p:cNvPicPr>
          <p:nvPr/>
        </p:nvPicPr>
        <p:blipFill>
          <a:blip r:embed="rId7"/>
          <a:stretch>
            <a:fillRect/>
          </a:stretch>
        </p:blipFill>
        <p:spPr>
          <a:xfrm>
            <a:off x="6454487" y="2985837"/>
            <a:ext cx="3428991" cy="3428991"/>
          </a:xfrm>
          <a:prstGeom prst="rect">
            <a:avLst/>
          </a:prstGeom>
        </p:spPr>
      </p:pic>
      <p:sp>
        <p:nvSpPr>
          <p:cNvPr id="10" name="TextBox 9">
            <a:extLst>
              <a:ext uri="{FF2B5EF4-FFF2-40B4-BE49-F238E27FC236}">
                <a16:creationId xmlns:a16="http://schemas.microsoft.com/office/drawing/2014/main" id="{3CFE79D8-0AE4-3860-A74C-A63C3D33D24A}"/>
              </a:ext>
            </a:extLst>
          </p:cNvPr>
          <p:cNvSpPr txBox="1"/>
          <p:nvPr/>
        </p:nvSpPr>
        <p:spPr>
          <a:xfrm>
            <a:off x="734859" y="2402260"/>
            <a:ext cx="3082896" cy="769441"/>
          </a:xfrm>
          <a:prstGeom prst="rect">
            <a:avLst/>
          </a:prstGeom>
          <a:noFill/>
        </p:spPr>
        <p:txBody>
          <a:bodyPr wrap="none" rtlCol="0">
            <a:spAutoFit/>
          </a:bodyPr>
          <a:lstStyle/>
          <a:p>
            <a:pPr algn="ctr"/>
            <a:r>
              <a:rPr kumimoji="1" lang="en-US" altLang="ko-KR" sz="4400" dirty="0">
                <a:latin typeface="Nanum Brush Script" panose="03060600000000000000" pitchFamily="66" charset="-127"/>
                <a:ea typeface="Nanum Brush Script" panose="03060600000000000000" pitchFamily="66" charset="-127"/>
              </a:rPr>
              <a:t>“a creative </a:t>
            </a:r>
            <a:r>
              <a:rPr kumimoji="1" lang="en-US" altLang="ko-KR" sz="4400" b="1" dirty="0">
                <a:solidFill>
                  <a:schemeClr val="accent5">
                    <a:lumMod val="60000"/>
                    <a:lumOff val="40000"/>
                  </a:schemeClr>
                </a:solidFill>
                <a:latin typeface="Nanum Brush Script" panose="03060600000000000000" pitchFamily="66" charset="-127"/>
                <a:ea typeface="Nanum Brush Script" panose="03060600000000000000" pitchFamily="66" charset="-127"/>
              </a:rPr>
              <a:t>cup</a:t>
            </a:r>
            <a:r>
              <a:rPr kumimoji="1" lang="en-US" altLang="ko-KR" sz="4400" dirty="0">
                <a:latin typeface="Nanum Brush Script" panose="03060600000000000000" pitchFamily="66" charset="-127"/>
                <a:ea typeface="Nanum Brush Script" panose="03060600000000000000" pitchFamily="66" charset="-127"/>
              </a:rPr>
              <a:t>”</a:t>
            </a:r>
            <a:endParaRPr kumimoji="1" lang="ko-KR" altLang="en-US" sz="4400" dirty="0">
              <a:latin typeface="Nanum Brush Script" panose="03060600000000000000" pitchFamily="66" charset="-127"/>
              <a:ea typeface="Nanum Brush Script" panose="03060600000000000000" pitchFamily="66" charset="-127"/>
            </a:endParaRPr>
          </a:p>
        </p:txBody>
      </p:sp>
      <p:sp>
        <p:nvSpPr>
          <p:cNvPr id="11" name="TextBox 10">
            <a:extLst>
              <a:ext uri="{FF2B5EF4-FFF2-40B4-BE49-F238E27FC236}">
                <a16:creationId xmlns:a16="http://schemas.microsoft.com/office/drawing/2014/main" id="{A3AE0873-A684-6B38-7EFD-4F81C598573E}"/>
              </a:ext>
            </a:extLst>
          </p:cNvPr>
          <p:cNvSpPr txBox="1"/>
          <p:nvPr/>
        </p:nvSpPr>
        <p:spPr>
          <a:xfrm>
            <a:off x="6715229" y="2402260"/>
            <a:ext cx="6710491" cy="769441"/>
          </a:xfrm>
          <a:prstGeom prst="rect">
            <a:avLst/>
          </a:prstGeom>
          <a:noFill/>
        </p:spPr>
        <p:txBody>
          <a:bodyPr wrap="none" rtlCol="0">
            <a:spAutoFit/>
          </a:bodyPr>
          <a:lstStyle/>
          <a:p>
            <a:pPr algn="ctr"/>
            <a:r>
              <a:rPr kumimoji="1" lang="en-US" altLang="ko-KR" sz="4400" dirty="0">
                <a:latin typeface="Nanum Brush Script" panose="03060600000000000000" pitchFamily="66" charset="-127"/>
                <a:ea typeface="Nanum Brush Script" panose="03060600000000000000" pitchFamily="66" charset="-127"/>
              </a:rPr>
              <a:t>“a creative </a:t>
            </a:r>
            <a:r>
              <a:rPr kumimoji="1" lang="en-US" altLang="ko-KR" sz="4400" b="1" dirty="0">
                <a:solidFill>
                  <a:schemeClr val="accent2"/>
                </a:solidFill>
                <a:latin typeface="Nanum Brush Script" panose="03060600000000000000" pitchFamily="66" charset="-127"/>
                <a:ea typeface="Nanum Brush Script" panose="03060600000000000000" pitchFamily="66" charset="-127"/>
              </a:rPr>
              <a:t>sofa with round shape</a:t>
            </a:r>
            <a:r>
              <a:rPr kumimoji="1" lang="en-US" altLang="ko-KR" sz="4400" dirty="0">
                <a:latin typeface="Nanum Brush Script" panose="03060600000000000000" pitchFamily="66" charset="-127"/>
                <a:ea typeface="Nanum Brush Script" panose="03060600000000000000" pitchFamily="66" charset="-127"/>
              </a:rPr>
              <a:t>”</a:t>
            </a:r>
            <a:endParaRPr kumimoji="1" lang="ko-KR" altLang="en-US" sz="4400" dirty="0">
              <a:latin typeface="Nanum Brush Script" panose="03060600000000000000" pitchFamily="66" charset="-127"/>
              <a:ea typeface="Nanum Brush Script" panose="03060600000000000000" pitchFamily="66" charset="-127"/>
            </a:endParaRPr>
          </a:p>
        </p:txBody>
      </p:sp>
      <p:sp>
        <p:nvSpPr>
          <p:cNvPr id="12" name="TextBox 11">
            <a:extLst>
              <a:ext uri="{FF2B5EF4-FFF2-40B4-BE49-F238E27FC236}">
                <a16:creationId xmlns:a16="http://schemas.microsoft.com/office/drawing/2014/main" id="{E50E21A2-576C-0BD6-3DDE-9E9F13782E74}"/>
              </a:ext>
            </a:extLst>
          </p:cNvPr>
          <p:cNvSpPr txBox="1"/>
          <p:nvPr/>
        </p:nvSpPr>
        <p:spPr>
          <a:xfrm>
            <a:off x="6653512" y="-1607879"/>
            <a:ext cx="6833923" cy="769441"/>
          </a:xfrm>
          <a:prstGeom prst="rect">
            <a:avLst/>
          </a:prstGeom>
          <a:noFill/>
        </p:spPr>
        <p:txBody>
          <a:bodyPr wrap="none" rtlCol="0">
            <a:spAutoFit/>
          </a:bodyPr>
          <a:lstStyle/>
          <a:p>
            <a:pPr algn="ctr"/>
            <a:r>
              <a:rPr kumimoji="1" lang="en-US" altLang="ko-KR" sz="4400" dirty="0">
                <a:latin typeface="Nanum Brush Script" panose="03060600000000000000" pitchFamily="66" charset="-127"/>
                <a:ea typeface="Nanum Brush Script" panose="03060600000000000000" pitchFamily="66" charset="-127"/>
              </a:rPr>
              <a:t>“a creative </a:t>
            </a:r>
            <a:r>
              <a:rPr kumimoji="1" lang="en-US" altLang="ko-KR" sz="4400" b="1" dirty="0">
                <a:solidFill>
                  <a:schemeClr val="accent6"/>
                </a:solidFill>
                <a:latin typeface="Nanum Brush Script" panose="03060600000000000000" pitchFamily="66" charset="-127"/>
                <a:ea typeface="Nanum Brush Script" panose="03060600000000000000" pitchFamily="66" charset="-127"/>
              </a:rPr>
              <a:t>log cabin in the forest</a:t>
            </a:r>
            <a:r>
              <a:rPr kumimoji="1" lang="en-US" altLang="ko-KR" sz="4400" dirty="0">
                <a:latin typeface="Nanum Brush Script" panose="03060600000000000000" pitchFamily="66" charset="-127"/>
                <a:ea typeface="Nanum Brush Script" panose="03060600000000000000" pitchFamily="66" charset="-127"/>
              </a:rPr>
              <a:t>”</a:t>
            </a:r>
            <a:endParaRPr kumimoji="1" lang="ko-KR" altLang="en-US" sz="4400" dirty="0">
              <a:latin typeface="Nanum Brush Script" panose="03060600000000000000" pitchFamily="66" charset="-127"/>
              <a:ea typeface="Nanum Brush Script" panose="03060600000000000000" pitchFamily="66" charset="-127"/>
            </a:endParaRPr>
          </a:p>
        </p:txBody>
      </p:sp>
      <p:pic>
        <p:nvPicPr>
          <p:cNvPr id="13" name="그림 12">
            <a:extLst>
              <a:ext uri="{FF2B5EF4-FFF2-40B4-BE49-F238E27FC236}">
                <a16:creationId xmlns:a16="http://schemas.microsoft.com/office/drawing/2014/main" id="{EFE05EA2-603A-A618-1640-AEE214F23B88}"/>
              </a:ext>
            </a:extLst>
          </p:cNvPr>
          <p:cNvPicPr>
            <a:picLocks noChangeAspect="1"/>
          </p:cNvPicPr>
          <p:nvPr/>
        </p:nvPicPr>
        <p:blipFill>
          <a:blip r:embed="rId8"/>
          <a:srcRect/>
          <a:stretch/>
        </p:blipFill>
        <p:spPr>
          <a:xfrm>
            <a:off x="-1345545" y="-1009358"/>
            <a:ext cx="3429003" cy="3429003"/>
          </a:xfrm>
          <a:prstGeom prst="rect">
            <a:avLst/>
          </a:prstGeom>
        </p:spPr>
      </p:pic>
      <p:pic>
        <p:nvPicPr>
          <p:cNvPr id="14" name="그림 13">
            <a:extLst>
              <a:ext uri="{FF2B5EF4-FFF2-40B4-BE49-F238E27FC236}">
                <a16:creationId xmlns:a16="http://schemas.microsoft.com/office/drawing/2014/main" id="{1149ACCC-7242-7E19-FFCB-8522D590B4C2}"/>
              </a:ext>
            </a:extLst>
          </p:cNvPr>
          <p:cNvPicPr>
            <a:picLocks noChangeAspect="1"/>
          </p:cNvPicPr>
          <p:nvPr/>
        </p:nvPicPr>
        <p:blipFill>
          <a:blip r:embed="rId9"/>
          <a:srcRect/>
          <a:stretch/>
        </p:blipFill>
        <p:spPr>
          <a:xfrm>
            <a:off x="2455397" y="-1009359"/>
            <a:ext cx="3429004" cy="3429004"/>
          </a:xfrm>
          <a:prstGeom prst="rect">
            <a:avLst/>
          </a:prstGeom>
        </p:spPr>
      </p:pic>
      <p:sp>
        <p:nvSpPr>
          <p:cNvPr id="15" name="TextBox 14">
            <a:extLst>
              <a:ext uri="{FF2B5EF4-FFF2-40B4-BE49-F238E27FC236}">
                <a16:creationId xmlns:a16="http://schemas.microsoft.com/office/drawing/2014/main" id="{1CB9F461-A6DA-5697-D59A-EBBEEE0FDFCC}"/>
              </a:ext>
            </a:extLst>
          </p:cNvPr>
          <p:cNvSpPr txBox="1"/>
          <p:nvPr/>
        </p:nvSpPr>
        <p:spPr>
          <a:xfrm>
            <a:off x="-779640" y="-1607879"/>
            <a:ext cx="6090130" cy="769441"/>
          </a:xfrm>
          <a:prstGeom prst="rect">
            <a:avLst/>
          </a:prstGeom>
          <a:noFill/>
        </p:spPr>
        <p:txBody>
          <a:bodyPr wrap="none" rtlCol="0">
            <a:spAutoFit/>
          </a:bodyPr>
          <a:lstStyle/>
          <a:p>
            <a:pPr algn="ctr"/>
            <a:r>
              <a:rPr kumimoji="1" lang="en-US" altLang="ko-KR" sz="4400" dirty="0">
                <a:latin typeface="Nanum Brush Script" panose="03060600000000000000" pitchFamily="66" charset="-127"/>
                <a:ea typeface="Nanum Brush Script" panose="03060600000000000000" pitchFamily="66" charset="-127"/>
              </a:rPr>
              <a:t>“a creative design of </a:t>
            </a:r>
            <a:r>
              <a:rPr kumimoji="1" lang="en-US" altLang="ko-KR" sz="4400" b="1" dirty="0">
                <a:solidFill>
                  <a:schemeClr val="accent4"/>
                </a:solidFill>
                <a:latin typeface="Nanum Brush Script" panose="03060600000000000000" pitchFamily="66" charset="-127"/>
                <a:ea typeface="Nanum Brush Script" panose="03060600000000000000" pitchFamily="66" charset="-127"/>
              </a:rPr>
              <a:t>furniture</a:t>
            </a:r>
            <a:r>
              <a:rPr kumimoji="1" lang="en-US" altLang="ko-KR" sz="4400" dirty="0">
                <a:latin typeface="Nanum Brush Script" panose="03060600000000000000" pitchFamily="66" charset="-127"/>
                <a:ea typeface="Nanum Brush Script" panose="03060600000000000000" pitchFamily="66" charset="-127"/>
              </a:rPr>
              <a:t>”</a:t>
            </a:r>
            <a:endParaRPr kumimoji="1" lang="ko-KR" altLang="en-US" sz="4400" dirty="0">
              <a:latin typeface="Nanum Brush Script" panose="03060600000000000000" pitchFamily="66" charset="-127"/>
              <a:ea typeface="Nanum Brush Script" panose="03060600000000000000" pitchFamily="66" charset="-127"/>
            </a:endParaRPr>
          </a:p>
        </p:txBody>
      </p:sp>
      <p:sp>
        <p:nvSpPr>
          <p:cNvPr id="16" name="오른쪽 화살표[R] 15">
            <a:extLst>
              <a:ext uri="{FF2B5EF4-FFF2-40B4-BE49-F238E27FC236}">
                <a16:creationId xmlns:a16="http://schemas.microsoft.com/office/drawing/2014/main" id="{1F257460-EF40-102B-73F0-95458087AACB}"/>
              </a:ext>
            </a:extLst>
          </p:cNvPr>
          <p:cNvSpPr/>
          <p:nvPr/>
        </p:nvSpPr>
        <p:spPr>
          <a:xfrm>
            <a:off x="2096307" y="507143"/>
            <a:ext cx="360000" cy="396000"/>
          </a:xfrm>
          <a:prstGeom prst="rightArrow">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400"/>
          </a:p>
        </p:txBody>
      </p:sp>
      <p:sp>
        <p:nvSpPr>
          <p:cNvPr id="17" name="오른쪽 화살표[R] 16">
            <a:extLst>
              <a:ext uri="{FF2B5EF4-FFF2-40B4-BE49-F238E27FC236}">
                <a16:creationId xmlns:a16="http://schemas.microsoft.com/office/drawing/2014/main" id="{7CD8CAED-AD43-4AA4-9CFF-8C6B7986F7F8}"/>
              </a:ext>
            </a:extLst>
          </p:cNvPr>
          <p:cNvSpPr/>
          <p:nvPr/>
        </p:nvSpPr>
        <p:spPr>
          <a:xfrm>
            <a:off x="2096307" y="4502332"/>
            <a:ext cx="360000" cy="396000"/>
          </a:xfrm>
          <a:prstGeom prst="rightArrow">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400"/>
          </a:p>
        </p:txBody>
      </p:sp>
      <p:sp>
        <p:nvSpPr>
          <p:cNvPr id="18" name="오른쪽 화살표[R] 17">
            <a:extLst>
              <a:ext uri="{FF2B5EF4-FFF2-40B4-BE49-F238E27FC236}">
                <a16:creationId xmlns:a16="http://schemas.microsoft.com/office/drawing/2014/main" id="{77B83FBC-3A6B-CF39-7F93-AEFABCB5AFB7}"/>
              </a:ext>
            </a:extLst>
          </p:cNvPr>
          <p:cNvSpPr/>
          <p:nvPr/>
        </p:nvSpPr>
        <p:spPr>
          <a:xfrm>
            <a:off x="9890473" y="507143"/>
            <a:ext cx="360000" cy="396000"/>
          </a:xfrm>
          <a:prstGeom prst="rightArrow">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400"/>
          </a:p>
        </p:txBody>
      </p:sp>
      <p:sp>
        <p:nvSpPr>
          <p:cNvPr id="19" name="오른쪽 화살표[R] 18">
            <a:extLst>
              <a:ext uri="{FF2B5EF4-FFF2-40B4-BE49-F238E27FC236}">
                <a16:creationId xmlns:a16="http://schemas.microsoft.com/office/drawing/2014/main" id="{1C14C90D-5DA0-D796-A651-4ACE026C5F75}"/>
              </a:ext>
            </a:extLst>
          </p:cNvPr>
          <p:cNvSpPr/>
          <p:nvPr/>
        </p:nvSpPr>
        <p:spPr>
          <a:xfrm>
            <a:off x="9890473" y="4502332"/>
            <a:ext cx="360000" cy="396000"/>
          </a:xfrm>
          <a:prstGeom prst="rightArrow">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sz="2400"/>
          </a:p>
        </p:txBody>
      </p:sp>
      <p:sp>
        <p:nvSpPr>
          <p:cNvPr id="20" name="TextBox 19">
            <a:extLst>
              <a:ext uri="{FF2B5EF4-FFF2-40B4-BE49-F238E27FC236}">
                <a16:creationId xmlns:a16="http://schemas.microsoft.com/office/drawing/2014/main" id="{2425BF3C-7863-3796-8D01-62F92C8DA430}"/>
              </a:ext>
            </a:extLst>
          </p:cNvPr>
          <p:cNvSpPr txBox="1"/>
          <p:nvPr/>
        </p:nvSpPr>
        <p:spPr>
          <a:xfrm>
            <a:off x="6462710" y="3000539"/>
            <a:ext cx="1260281" cy="584775"/>
          </a:xfrm>
          <a:prstGeom prst="rect">
            <a:avLst/>
          </a:prstGeom>
          <a:solidFill>
            <a:srgbClr val="D9D9D9">
              <a:alpha val="71765"/>
            </a:srgbClr>
          </a:solidFill>
        </p:spPr>
        <p:txBody>
          <a:bodyPr wrap="none" rtlCol="0">
            <a:spAutoFit/>
          </a:bodyPr>
          <a:lstStyle/>
          <a:p>
            <a:r>
              <a:rPr kumimoji="1" lang="en-US" altLang="ko-KR" sz="3200" dirty="0">
                <a:latin typeface="Palatino" pitchFamily="2" charset="0"/>
                <a:ea typeface="Palatino" pitchFamily="2" charset="0"/>
              </a:rPr>
              <a:t>Turbo</a:t>
            </a:r>
            <a:endParaRPr kumimoji="1" lang="ko-KR" altLang="en-US" sz="3200" dirty="0">
              <a:latin typeface="Palatino" pitchFamily="2" charset="0"/>
            </a:endParaRPr>
          </a:p>
        </p:txBody>
      </p:sp>
      <p:sp>
        <p:nvSpPr>
          <p:cNvPr id="21" name="TextBox 20">
            <a:extLst>
              <a:ext uri="{FF2B5EF4-FFF2-40B4-BE49-F238E27FC236}">
                <a16:creationId xmlns:a16="http://schemas.microsoft.com/office/drawing/2014/main" id="{28903017-3178-4FF6-B5DD-FF2D55E137A3}"/>
              </a:ext>
            </a:extLst>
          </p:cNvPr>
          <p:cNvSpPr txBox="1"/>
          <p:nvPr/>
        </p:nvSpPr>
        <p:spPr>
          <a:xfrm>
            <a:off x="-1329216" y="-995889"/>
            <a:ext cx="1109599" cy="523220"/>
          </a:xfrm>
          <a:prstGeom prst="rect">
            <a:avLst/>
          </a:prstGeom>
          <a:solidFill>
            <a:srgbClr val="D9D9D9">
              <a:alpha val="71765"/>
            </a:srgbClr>
          </a:solidFill>
        </p:spPr>
        <p:txBody>
          <a:bodyPr wrap="none" rtlCol="0">
            <a:spAutoFit/>
          </a:bodyPr>
          <a:lstStyle/>
          <a:p>
            <a:r>
              <a:rPr kumimoji="1" lang="en-US" altLang="ko-KR" sz="2800" dirty="0">
                <a:latin typeface="Palatino" pitchFamily="2" charset="0"/>
                <a:ea typeface="Palatino" pitchFamily="2" charset="0"/>
              </a:rPr>
              <a:t>SDXL</a:t>
            </a:r>
            <a:endParaRPr kumimoji="1" lang="ko-KR" altLang="en-US" sz="2800" dirty="0">
              <a:latin typeface="Palatino" pitchFamily="2" charset="0"/>
            </a:endParaRPr>
          </a:p>
        </p:txBody>
      </p:sp>
      <p:sp>
        <p:nvSpPr>
          <p:cNvPr id="22" name="TextBox 21">
            <a:extLst>
              <a:ext uri="{FF2B5EF4-FFF2-40B4-BE49-F238E27FC236}">
                <a16:creationId xmlns:a16="http://schemas.microsoft.com/office/drawing/2014/main" id="{85961465-0E26-1252-FC34-1AFD2234A516}"/>
              </a:ext>
            </a:extLst>
          </p:cNvPr>
          <p:cNvSpPr txBox="1"/>
          <p:nvPr/>
        </p:nvSpPr>
        <p:spPr>
          <a:xfrm>
            <a:off x="-1331694" y="3000539"/>
            <a:ext cx="2802370" cy="523220"/>
          </a:xfrm>
          <a:prstGeom prst="rect">
            <a:avLst/>
          </a:prstGeom>
          <a:solidFill>
            <a:srgbClr val="D9D9D9">
              <a:alpha val="71765"/>
            </a:srgbClr>
          </a:solidFill>
        </p:spPr>
        <p:txBody>
          <a:bodyPr wrap="none" rtlCol="0">
            <a:spAutoFit/>
          </a:bodyPr>
          <a:lstStyle/>
          <a:p>
            <a:r>
              <a:rPr kumimoji="1" lang="en-US" altLang="ko-KR" sz="2800" dirty="0">
                <a:latin typeface="Palatino" pitchFamily="2" charset="0"/>
                <a:ea typeface="Palatino" pitchFamily="2" charset="0"/>
              </a:rPr>
              <a:t>Lightning 4-step</a:t>
            </a:r>
            <a:endParaRPr kumimoji="1" lang="ko-KR" altLang="en-US" sz="2800" dirty="0">
              <a:latin typeface="Palatino" pitchFamily="2" charset="0"/>
            </a:endParaRPr>
          </a:p>
        </p:txBody>
      </p:sp>
      <p:sp>
        <p:nvSpPr>
          <p:cNvPr id="23" name="TextBox 22">
            <a:extLst>
              <a:ext uri="{FF2B5EF4-FFF2-40B4-BE49-F238E27FC236}">
                <a16:creationId xmlns:a16="http://schemas.microsoft.com/office/drawing/2014/main" id="{50A18C55-FEDA-A977-CF84-9F8B65FCBE02}"/>
              </a:ext>
            </a:extLst>
          </p:cNvPr>
          <p:cNvSpPr txBox="1"/>
          <p:nvPr/>
        </p:nvSpPr>
        <p:spPr>
          <a:xfrm>
            <a:off x="6478412" y="-996830"/>
            <a:ext cx="2802370" cy="523220"/>
          </a:xfrm>
          <a:prstGeom prst="rect">
            <a:avLst/>
          </a:prstGeom>
          <a:solidFill>
            <a:srgbClr val="D9D9D9">
              <a:alpha val="71765"/>
            </a:srgbClr>
          </a:solidFill>
        </p:spPr>
        <p:txBody>
          <a:bodyPr wrap="none" rtlCol="0">
            <a:spAutoFit/>
          </a:bodyPr>
          <a:lstStyle/>
          <a:p>
            <a:r>
              <a:rPr kumimoji="1" lang="en-US" altLang="ko-KR" sz="2800" dirty="0">
                <a:latin typeface="Palatino" pitchFamily="2" charset="0"/>
                <a:ea typeface="Palatino" pitchFamily="2" charset="0"/>
              </a:rPr>
              <a:t>Lightning 1-step</a:t>
            </a:r>
            <a:endParaRPr kumimoji="1" lang="ko-KR" altLang="en-US" sz="2800" dirty="0">
              <a:latin typeface="Palatino" pitchFamily="2" charset="0"/>
            </a:endParaRPr>
          </a:p>
        </p:txBody>
      </p:sp>
    </p:spTree>
    <p:extLst>
      <p:ext uri="{BB962C8B-B14F-4D97-AF65-F5344CB8AC3E}">
        <p14:creationId xmlns:p14="http://schemas.microsoft.com/office/powerpoint/2010/main" val="2917176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43C1E-F118-807B-A28E-B75ED13C631B}"/>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E03035BA-5915-E0AC-82C5-6ABADA81668E}"/>
              </a:ext>
            </a:extLst>
          </p:cNvPr>
          <p:cNvSpPr>
            <a:spLocks noGrp="1"/>
          </p:cNvSpPr>
          <p:nvPr>
            <p:ph type="sldNum" sz="quarter" idx="12"/>
          </p:nvPr>
        </p:nvSpPr>
        <p:spPr>
          <a:xfrm>
            <a:off x="9174271" y="6343824"/>
            <a:ext cx="2743200" cy="365125"/>
          </a:xfrm>
        </p:spPr>
        <p:txBody>
          <a:bodyPr/>
          <a:lstStyle/>
          <a:p>
            <a:fld id="{A4E05BA2-FE6A-0743-9E1F-8B8203736B0B}" type="slidenum">
              <a:rPr kumimoji="1" lang="ko-Kore-KR" altLang="en-US" smtClean="0">
                <a:latin typeface="Tahoma" panose="020B0604030504040204" pitchFamily="34" charset="0"/>
                <a:cs typeface="Tahoma" panose="020B0604030504040204" pitchFamily="34" charset="0"/>
              </a:rPr>
              <a:t>2</a:t>
            </a:fld>
            <a:endParaRPr kumimoji="1" lang="ko-Kore-KR" altLang="en-US" dirty="0">
              <a:latin typeface="Tahoma" panose="020B0604030504040204" pitchFamily="34" charset="0"/>
              <a:cs typeface="Tahoma" panose="020B0604030504040204" pitchFamily="34" charset="0"/>
            </a:endParaRPr>
          </a:p>
        </p:txBody>
      </p:sp>
      <p:sp>
        <p:nvSpPr>
          <p:cNvPr id="5" name="직사각형 4">
            <a:extLst>
              <a:ext uri="{FF2B5EF4-FFF2-40B4-BE49-F238E27FC236}">
                <a16:creationId xmlns:a16="http://schemas.microsoft.com/office/drawing/2014/main" id="{1F068DBF-3997-5FAB-D748-67FC31F68A6D}"/>
              </a:ext>
            </a:extLst>
          </p:cNvPr>
          <p:cNvSpPr/>
          <p:nvPr/>
        </p:nvSpPr>
        <p:spPr>
          <a:xfrm>
            <a:off x="0" y="560539"/>
            <a:ext cx="3845490" cy="65762"/>
          </a:xfrm>
          <a:prstGeom prst="rect">
            <a:avLst/>
          </a:prstGeom>
          <a:solidFill>
            <a:srgbClr val="1843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latin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D9195455-3BF4-AC8A-B710-68F4A991FC5F}"/>
              </a:ext>
            </a:extLst>
          </p:cNvPr>
          <p:cNvSpPr txBox="1"/>
          <p:nvPr/>
        </p:nvSpPr>
        <p:spPr>
          <a:xfrm>
            <a:off x="225469" y="701457"/>
            <a:ext cx="1819281" cy="523220"/>
          </a:xfrm>
          <a:prstGeom prst="rect">
            <a:avLst/>
          </a:prstGeom>
          <a:noFill/>
        </p:spPr>
        <p:txBody>
          <a:bodyPr wrap="none" rtlCol="0">
            <a:spAutoFit/>
          </a:bodyPr>
          <a:lstStyle/>
          <a:p>
            <a:r>
              <a:rPr kumimoji="1" lang="en-US" altLang="ko-Kore-KR" sz="2800" dirty="0">
                <a:latin typeface="Tahoma" panose="020B0604030504040204" pitchFamily="34" charset="0"/>
                <a:ea typeface="Tahoma" panose="020B0604030504040204" pitchFamily="34" charset="0"/>
                <a:cs typeface="Tahoma" panose="020B0604030504040204" pitchFamily="34" charset="0"/>
              </a:rPr>
              <a:t>Motivation</a:t>
            </a:r>
            <a:endParaRPr kumimoji="1" lang="ko-Kore-KR" altLang="en-US" sz="2800" dirty="0">
              <a:latin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91808808-ABA6-89F2-AC14-8CA36B6ACCEA}"/>
              </a:ext>
            </a:extLst>
          </p:cNvPr>
          <p:cNvSpPr txBox="1"/>
          <p:nvPr/>
        </p:nvSpPr>
        <p:spPr>
          <a:xfrm>
            <a:off x="438362" y="1299833"/>
            <a:ext cx="11386207" cy="8668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 altLang="ko-Kore-KR" dirty="0">
                <a:latin typeface="Tahoma" panose="020B0604030504040204" pitchFamily="34" charset="0"/>
                <a:ea typeface="Tahoma" panose="020B0604030504040204" pitchFamily="34" charset="0"/>
                <a:cs typeface="Tahoma" panose="020B0604030504040204" pitchFamily="34" charset="0"/>
                <a:sym typeface="Wingdings" pitchFamily="2" charset="2"/>
              </a:rPr>
              <a:t>How to obtain </a:t>
            </a:r>
            <a:r>
              <a:rPr kumimoji="1" lang="en" altLang="ko-Kore-KR" b="1" dirty="0">
                <a:latin typeface="Tahoma" panose="020B0604030504040204" pitchFamily="34" charset="0"/>
                <a:ea typeface="Tahoma" panose="020B0604030504040204" pitchFamily="34" charset="0"/>
                <a:cs typeface="Tahoma" panose="020B0604030504040204" pitchFamily="34" charset="0"/>
                <a:sym typeface="Wingdings" pitchFamily="2" charset="2"/>
              </a:rPr>
              <a:t>diverse rare samples </a:t>
            </a:r>
            <a:r>
              <a:rPr kumimoji="1" lang="en" altLang="ko-Kore-KR" dirty="0">
                <a:latin typeface="Tahoma" panose="020B0604030504040204" pitchFamily="34" charset="0"/>
                <a:ea typeface="Tahoma" panose="020B0604030504040204" pitchFamily="34" charset="0"/>
                <a:cs typeface="Tahoma" panose="020B0604030504040204" pitchFamily="34" charset="0"/>
                <a:sym typeface="Wingdings" pitchFamily="2" charset="2"/>
              </a:rPr>
              <a:t>with </a:t>
            </a:r>
            <a:r>
              <a:rPr kumimoji="1" lang="en-US" altLang="ko-Kore-KR" dirty="0">
                <a:latin typeface="Tahoma" panose="020B0604030504040204" pitchFamily="34" charset="0"/>
                <a:ea typeface="Tahoma" panose="020B0604030504040204" pitchFamily="34" charset="0"/>
                <a:cs typeface="Tahoma" panose="020B0604030504040204" pitchFamily="34" charset="0"/>
                <a:sym typeface="Wingdings" pitchFamily="2" charset="2"/>
              </a:rPr>
              <a:t>fine</a:t>
            </a:r>
            <a:r>
              <a:rPr kumimoji="1" lang="en" altLang="ko-Kore-KR" dirty="0">
                <a:latin typeface="Tahoma" panose="020B0604030504040204" pitchFamily="34" charset="0"/>
                <a:ea typeface="Tahoma" panose="020B0604030504040204" pitchFamily="34" charset="0"/>
                <a:cs typeface="Tahoma" panose="020B0604030504040204" pitchFamily="34" charset="0"/>
                <a:sym typeface="Wingdings" pitchFamily="2" charset="2"/>
              </a:rPr>
              <a:t> quality and lower computational costs?</a:t>
            </a:r>
          </a:p>
          <a:p>
            <a:pPr marL="342900" indent="-342900">
              <a:lnSpc>
                <a:spcPct val="150000"/>
              </a:lnSpc>
              <a:buFont typeface="Arial" panose="020B0604020202020204" pitchFamily="34" charset="0"/>
              <a:buChar char="•"/>
            </a:pPr>
            <a:r>
              <a:rPr kumimoji="1" lang="en-US" altLang="ko-Kore-KR" dirty="0">
                <a:latin typeface="Tahoma" panose="020B0604030504040204" pitchFamily="34" charset="0"/>
                <a:ea typeface="Tahoma" panose="020B0604030504040204" pitchFamily="34" charset="0"/>
                <a:cs typeface="Tahoma" panose="020B0604030504040204" pitchFamily="34" charset="0"/>
                <a:sym typeface="Wingdings" pitchFamily="2" charset="2"/>
              </a:rPr>
              <a:t>Is it possible to create diverse rare variations of a </a:t>
            </a:r>
            <a:r>
              <a:rPr kumimoji="1" lang="en-US" altLang="ko-Kore-KR" b="1" dirty="0">
                <a:latin typeface="Tahoma" panose="020B0604030504040204" pitchFamily="34" charset="0"/>
                <a:ea typeface="Tahoma" panose="020B0604030504040204" pitchFamily="34" charset="0"/>
                <a:cs typeface="Tahoma" panose="020B0604030504040204" pitchFamily="34" charset="0"/>
                <a:sym typeface="Wingdings" pitchFamily="2" charset="2"/>
              </a:rPr>
              <a:t>given reference image</a:t>
            </a:r>
            <a:r>
              <a:rPr kumimoji="1" lang="en-US" altLang="ko-Kore-KR" dirty="0">
                <a:latin typeface="Tahoma" panose="020B0604030504040204" pitchFamily="34" charset="0"/>
                <a:ea typeface="Tahoma" panose="020B0604030504040204" pitchFamily="34" charset="0"/>
                <a:cs typeface="Tahoma" panose="020B0604030504040204" pitchFamily="34" charset="0"/>
                <a:sym typeface="Wingdings" pitchFamily="2" charset="2"/>
              </a:rPr>
              <a:t>? </a:t>
            </a:r>
            <a:endParaRPr kumimoji="1" lang="en" altLang="ko-Kore-KR" dirty="0">
              <a:latin typeface="Tahoma" panose="020B0604030504040204" pitchFamily="34" charset="0"/>
              <a:ea typeface="Tahoma" panose="020B0604030504040204" pitchFamily="34" charset="0"/>
              <a:cs typeface="Tahoma" panose="020B0604030504040204" pitchFamily="34" charset="0"/>
            </a:endParaRPr>
          </a:p>
        </p:txBody>
      </p:sp>
      <p:grpSp>
        <p:nvGrpSpPr>
          <p:cNvPr id="11" name="그룹 10">
            <a:extLst>
              <a:ext uri="{FF2B5EF4-FFF2-40B4-BE49-F238E27FC236}">
                <a16:creationId xmlns:a16="http://schemas.microsoft.com/office/drawing/2014/main" id="{E359BF05-A473-0BDC-2953-C911662107D8}"/>
              </a:ext>
            </a:extLst>
          </p:cNvPr>
          <p:cNvGrpSpPr/>
          <p:nvPr/>
        </p:nvGrpSpPr>
        <p:grpSpPr>
          <a:xfrm>
            <a:off x="1900246" y="2260126"/>
            <a:ext cx="9178413" cy="4400413"/>
            <a:chOff x="1900246" y="2260126"/>
            <a:chExt cx="9178413" cy="4400413"/>
          </a:xfrm>
        </p:grpSpPr>
        <p:pic>
          <p:nvPicPr>
            <p:cNvPr id="3" name="그림 2">
              <a:extLst>
                <a:ext uri="{FF2B5EF4-FFF2-40B4-BE49-F238E27FC236}">
                  <a16:creationId xmlns:a16="http://schemas.microsoft.com/office/drawing/2014/main" id="{5090BAA1-D1C0-C784-E89A-1F52FFFD657E}"/>
                </a:ext>
              </a:extLst>
            </p:cNvPr>
            <p:cNvPicPr>
              <a:picLocks noChangeAspect="1"/>
            </p:cNvPicPr>
            <p:nvPr/>
          </p:nvPicPr>
          <p:blipFill>
            <a:blip r:embed="rId5"/>
            <a:stretch>
              <a:fillRect/>
            </a:stretch>
          </p:blipFill>
          <p:spPr>
            <a:xfrm>
              <a:off x="1922745" y="4120495"/>
              <a:ext cx="1090996" cy="1090996"/>
            </a:xfrm>
            <a:prstGeom prst="rect">
              <a:avLst/>
            </a:prstGeom>
          </p:spPr>
        </p:pic>
        <p:pic>
          <p:nvPicPr>
            <p:cNvPr id="8" name="그림 7">
              <a:extLst>
                <a:ext uri="{FF2B5EF4-FFF2-40B4-BE49-F238E27FC236}">
                  <a16:creationId xmlns:a16="http://schemas.microsoft.com/office/drawing/2014/main" id="{5A01F4BF-7F5D-8CD9-5DD8-E5CDD3BC214D}"/>
                </a:ext>
              </a:extLst>
            </p:cNvPr>
            <p:cNvPicPr>
              <a:picLocks noChangeAspect="1"/>
            </p:cNvPicPr>
            <p:nvPr/>
          </p:nvPicPr>
          <p:blipFill>
            <a:blip r:embed="rId6"/>
            <a:stretch>
              <a:fillRect/>
            </a:stretch>
          </p:blipFill>
          <p:spPr>
            <a:xfrm>
              <a:off x="3845490" y="5660374"/>
              <a:ext cx="4570520" cy="1000165"/>
            </a:xfrm>
            <a:prstGeom prst="rect">
              <a:avLst/>
            </a:prstGeom>
          </p:spPr>
        </p:pic>
        <p:pic>
          <p:nvPicPr>
            <p:cNvPr id="9" name="그림 8">
              <a:extLst>
                <a:ext uri="{FF2B5EF4-FFF2-40B4-BE49-F238E27FC236}">
                  <a16:creationId xmlns:a16="http://schemas.microsoft.com/office/drawing/2014/main" id="{A0690DA8-4E89-44E5-C558-E58840E2BF2A}"/>
                </a:ext>
              </a:extLst>
            </p:cNvPr>
            <p:cNvPicPr>
              <a:picLocks noChangeAspect="1"/>
            </p:cNvPicPr>
            <p:nvPr/>
          </p:nvPicPr>
          <p:blipFill>
            <a:blip r:embed="rId7"/>
            <a:stretch>
              <a:fillRect/>
            </a:stretch>
          </p:blipFill>
          <p:spPr>
            <a:xfrm>
              <a:off x="3845490" y="4669685"/>
              <a:ext cx="4570520" cy="1000165"/>
            </a:xfrm>
            <a:prstGeom prst="rect">
              <a:avLst/>
            </a:prstGeom>
          </p:spPr>
        </p:pic>
        <p:pic>
          <p:nvPicPr>
            <p:cNvPr id="10" name="그림 9">
              <a:extLst>
                <a:ext uri="{FF2B5EF4-FFF2-40B4-BE49-F238E27FC236}">
                  <a16:creationId xmlns:a16="http://schemas.microsoft.com/office/drawing/2014/main" id="{F5FA2750-7BE9-076A-B701-093978F65723}"/>
                </a:ext>
              </a:extLst>
            </p:cNvPr>
            <p:cNvPicPr>
              <a:picLocks noChangeAspect="1"/>
            </p:cNvPicPr>
            <p:nvPr/>
          </p:nvPicPr>
          <p:blipFill>
            <a:blip r:embed="rId8"/>
            <a:stretch>
              <a:fillRect/>
            </a:stretch>
          </p:blipFill>
          <p:spPr>
            <a:xfrm>
              <a:off x="3845490" y="3678995"/>
              <a:ext cx="4570520" cy="1000165"/>
            </a:xfrm>
            <a:prstGeom prst="rect">
              <a:avLst/>
            </a:prstGeom>
          </p:spPr>
        </p:pic>
        <p:pic>
          <p:nvPicPr>
            <p:cNvPr id="18" name="그림 17">
              <a:extLst>
                <a:ext uri="{FF2B5EF4-FFF2-40B4-BE49-F238E27FC236}">
                  <a16:creationId xmlns:a16="http://schemas.microsoft.com/office/drawing/2014/main" id="{0A0F4945-C66A-F4F4-59B8-1FF5559ECA49}"/>
                </a:ext>
              </a:extLst>
            </p:cNvPr>
            <p:cNvPicPr>
              <a:picLocks noChangeAspect="1"/>
            </p:cNvPicPr>
            <p:nvPr/>
          </p:nvPicPr>
          <p:blipFill>
            <a:blip r:embed="rId9"/>
            <a:stretch>
              <a:fillRect/>
            </a:stretch>
          </p:blipFill>
          <p:spPr>
            <a:xfrm>
              <a:off x="3845490" y="2688305"/>
              <a:ext cx="4570520" cy="1000165"/>
            </a:xfrm>
            <a:prstGeom prst="rect">
              <a:avLst/>
            </a:prstGeom>
          </p:spPr>
        </p:pic>
        <p:sp>
          <p:nvSpPr>
            <p:cNvPr id="16" name="TextBox 15">
              <a:extLst>
                <a:ext uri="{FF2B5EF4-FFF2-40B4-BE49-F238E27FC236}">
                  <a16:creationId xmlns:a16="http://schemas.microsoft.com/office/drawing/2014/main" id="{01602FF7-FB73-241B-EFD3-4D8D36F836FB}"/>
                </a:ext>
              </a:extLst>
            </p:cNvPr>
            <p:cNvSpPr txBox="1"/>
            <p:nvPr/>
          </p:nvSpPr>
          <p:spPr>
            <a:xfrm>
              <a:off x="1900246" y="3746912"/>
              <a:ext cx="1167947" cy="369332"/>
            </a:xfrm>
            <a:prstGeom prst="rect">
              <a:avLst/>
            </a:prstGeom>
            <a:noFill/>
          </p:spPr>
          <p:txBody>
            <a:bodyPr wrap="none" rtlCol="0">
              <a:spAutoFit/>
            </a:bodyPr>
            <a:lstStyle/>
            <a:p>
              <a:pPr algn="ctr"/>
              <a:r>
                <a:rPr kumimoji="1" lang="en-US" altLang="ko-Kore-KR" b="1" dirty="0">
                  <a:latin typeface="Times New Roman" panose="02020603050405020304" pitchFamily="18" charset="0"/>
                  <a:ea typeface="Tahoma" panose="020B0604030504040204" pitchFamily="34" charset="0"/>
                  <a:cs typeface="Times New Roman" panose="02020603050405020304" pitchFamily="18" charset="0"/>
                </a:rPr>
                <a:t>Reference</a:t>
              </a:r>
              <a:endParaRPr kumimoji="1" lang="ko-Kore-KR" altLang="en-US" b="1" dirty="0">
                <a:latin typeface="Times New Roman" panose="02020603050405020304" pitchFamily="18" charset="0"/>
                <a:cs typeface="Times New Roman" panose="02020603050405020304" pitchFamily="18" charset="0"/>
              </a:endParaRPr>
            </a:p>
          </p:txBody>
        </p:sp>
        <p:cxnSp>
          <p:nvCxnSpPr>
            <p:cNvPr id="19" name="직선 화살표 연결선 18">
              <a:extLst>
                <a:ext uri="{FF2B5EF4-FFF2-40B4-BE49-F238E27FC236}">
                  <a16:creationId xmlns:a16="http://schemas.microsoft.com/office/drawing/2014/main" id="{66A788D7-CBBC-5681-F168-76881F20654D}"/>
                </a:ext>
              </a:extLst>
            </p:cNvPr>
            <p:cNvCxnSpPr/>
            <p:nvPr/>
          </p:nvCxnSpPr>
          <p:spPr>
            <a:xfrm>
              <a:off x="3845490" y="2504797"/>
              <a:ext cx="45705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C1DC11B6-A075-E62B-300A-9CCF9A49DAFE}"/>
                </a:ext>
              </a:extLst>
            </p:cNvPr>
            <p:cNvSpPr txBox="1"/>
            <p:nvPr/>
          </p:nvSpPr>
          <p:spPr>
            <a:xfrm>
              <a:off x="5344797" y="2260126"/>
              <a:ext cx="1571905" cy="369332"/>
            </a:xfrm>
            <a:prstGeom prst="rect">
              <a:avLst/>
            </a:prstGeom>
            <a:solidFill>
              <a:schemeClr val="bg1"/>
            </a:solidFill>
          </p:spPr>
          <p:txBody>
            <a:bodyPr wrap="none" rtlCol="0">
              <a:spAutoFit/>
            </a:bodyPr>
            <a:lstStyle/>
            <a:p>
              <a:pPr algn="ctr"/>
              <a:r>
                <a:rPr kumimoji="1" lang="en-US" altLang="ko-Kore-KR" b="1" dirty="0">
                  <a:latin typeface="Times New Roman" panose="02020603050405020304" pitchFamily="18" charset="0"/>
                  <a:ea typeface="Tahoma" panose="020B0604030504040204" pitchFamily="34" charset="0"/>
                  <a:cs typeface="Times New Roman" panose="02020603050405020304" pitchFamily="18" charset="0"/>
                </a:rPr>
                <a:t>Getting </a:t>
              </a:r>
              <a:r>
                <a:rPr kumimoji="1" lang="en-US" altLang="ko-Kore-KR" b="1"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Rarer</a:t>
              </a:r>
              <a:endParaRPr kumimoji="1" lang="ko-Kore-KR" altLang="en-US" b="1" dirty="0">
                <a:solidFill>
                  <a:srgbClr val="FF0000"/>
                </a:solidFill>
                <a:latin typeface="Times New Roman" panose="02020603050405020304" pitchFamily="18" charset="0"/>
                <a:cs typeface="Times New Roman" panose="02020603050405020304" pitchFamily="18" charset="0"/>
              </a:endParaRPr>
            </a:p>
          </p:txBody>
        </p:sp>
        <p:cxnSp>
          <p:nvCxnSpPr>
            <p:cNvPr id="20" name="직선 화살표 연결선 19">
              <a:extLst>
                <a:ext uri="{FF2B5EF4-FFF2-40B4-BE49-F238E27FC236}">
                  <a16:creationId xmlns:a16="http://schemas.microsoft.com/office/drawing/2014/main" id="{B64F7B6E-B8D6-64B3-931C-D58E554E44B7}"/>
                </a:ext>
              </a:extLst>
            </p:cNvPr>
            <p:cNvCxnSpPr>
              <a:cxnSpLocks/>
            </p:cNvCxnSpPr>
            <p:nvPr/>
          </p:nvCxnSpPr>
          <p:spPr>
            <a:xfrm flipV="1">
              <a:off x="3105733" y="3171414"/>
              <a:ext cx="739757" cy="14945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직선 화살표 연결선 21">
              <a:extLst>
                <a:ext uri="{FF2B5EF4-FFF2-40B4-BE49-F238E27FC236}">
                  <a16:creationId xmlns:a16="http://schemas.microsoft.com/office/drawing/2014/main" id="{02F2927E-4428-1736-9594-C48EE7F31D44}"/>
                </a:ext>
              </a:extLst>
            </p:cNvPr>
            <p:cNvCxnSpPr>
              <a:cxnSpLocks/>
            </p:cNvCxnSpPr>
            <p:nvPr/>
          </p:nvCxnSpPr>
          <p:spPr>
            <a:xfrm>
              <a:off x="3105732" y="4663159"/>
              <a:ext cx="739758" cy="15002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직선 화살표 연결선 27">
              <a:extLst>
                <a:ext uri="{FF2B5EF4-FFF2-40B4-BE49-F238E27FC236}">
                  <a16:creationId xmlns:a16="http://schemas.microsoft.com/office/drawing/2014/main" id="{D640C253-177F-4EF6-2178-BE05F7F8CBBE}"/>
                </a:ext>
              </a:extLst>
            </p:cNvPr>
            <p:cNvCxnSpPr>
              <a:cxnSpLocks/>
            </p:cNvCxnSpPr>
            <p:nvPr/>
          </p:nvCxnSpPr>
          <p:spPr>
            <a:xfrm flipV="1">
              <a:off x="3105732" y="4168745"/>
              <a:ext cx="739758" cy="4915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직선 화살표 연결선 30">
              <a:extLst>
                <a:ext uri="{FF2B5EF4-FFF2-40B4-BE49-F238E27FC236}">
                  <a16:creationId xmlns:a16="http://schemas.microsoft.com/office/drawing/2014/main" id="{A35F7361-3A5F-C242-C177-B8B20DC710A5}"/>
                </a:ext>
              </a:extLst>
            </p:cNvPr>
            <p:cNvCxnSpPr>
              <a:cxnSpLocks/>
            </p:cNvCxnSpPr>
            <p:nvPr/>
          </p:nvCxnSpPr>
          <p:spPr>
            <a:xfrm>
              <a:off x="3105732" y="4657522"/>
              <a:ext cx="739758" cy="4915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구부러진 연결선[U] 32">
              <a:extLst>
                <a:ext uri="{FF2B5EF4-FFF2-40B4-BE49-F238E27FC236}">
                  <a16:creationId xmlns:a16="http://schemas.microsoft.com/office/drawing/2014/main" id="{4FAA171E-5E74-2D0F-E7E6-060A31ACE528}"/>
                </a:ext>
              </a:extLst>
            </p:cNvPr>
            <p:cNvCxnSpPr>
              <a:cxnSpLocks/>
            </p:cNvCxnSpPr>
            <p:nvPr/>
          </p:nvCxnSpPr>
          <p:spPr>
            <a:xfrm rot="5400000">
              <a:off x="8286137" y="5253683"/>
              <a:ext cx="1621017" cy="73975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8" name="구부러진 연결선[U] 37">
              <a:extLst>
                <a:ext uri="{FF2B5EF4-FFF2-40B4-BE49-F238E27FC236}">
                  <a16:creationId xmlns:a16="http://schemas.microsoft.com/office/drawing/2014/main" id="{A720A9CF-DBBC-7CCB-801D-B2BC2D8C0CAB}"/>
                </a:ext>
              </a:extLst>
            </p:cNvPr>
            <p:cNvCxnSpPr>
              <a:cxnSpLocks/>
            </p:cNvCxnSpPr>
            <p:nvPr/>
          </p:nvCxnSpPr>
          <p:spPr>
            <a:xfrm rot="16200000" flipV="1">
              <a:off x="8286136" y="3377033"/>
              <a:ext cx="1621017" cy="73975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4F56EF2E-8226-DB92-741D-4FC2F6E341A0}"/>
                </a:ext>
              </a:extLst>
            </p:cNvPr>
            <p:cNvSpPr txBox="1"/>
            <p:nvPr/>
          </p:nvSpPr>
          <p:spPr>
            <a:xfrm>
              <a:off x="8756548" y="4533980"/>
              <a:ext cx="2322111" cy="369332"/>
            </a:xfrm>
            <a:prstGeom prst="rect">
              <a:avLst/>
            </a:prstGeom>
            <a:solidFill>
              <a:schemeClr val="bg1"/>
            </a:solidFill>
          </p:spPr>
          <p:txBody>
            <a:bodyPr wrap="none" rtlCol="0">
              <a:spAutoFit/>
            </a:bodyPr>
            <a:lstStyle/>
            <a:p>
              <a:pPr algn="ctr"/>
              <a:r>
                <a:rPr kumimoji="1" lang="en-US" altLang="ko-Kore-KR" b="1" dirty="0">
                  <a:latin typeface="Times New Roman" panose="02020603050405020304" pitchFamily="18" charset="0"/>
                  <a:ea typeface="Tahoma" panose="020B0604030504040204" pitchFamily="34" charset="0"/>
                  <a:cs typeface="Times New Roman" panose="02020603050405020304" pitchFamily="18" charset="0"/>
                </a:rPr>
                <a:t>Getting </a:t>
              </a:r>
              <a:r>
                <a:rPr kumimoji="1" lang="en-US" altLang="ko-Kore-KR" b="1"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More Diverse</a:t>
              </a:r>
              <a:endParaRPr kumimoji="1" lang="ko-Kore-KR" altLang="en-US" b="1" dirty="0">
                <a:solidFill>
                  <a:srgbClr val="FF0000"/>
                </a:solidFill>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EA6F4E7D-2908-B066-9440-BD3ED2C371F3}"/>
              </a:ext>
            </a:extLst>
          </p:cNvPr>
          <p:cNvSpPr txBox="1"/>
          <p:nvPr/>
        </p:nvSpPr>
        <p:spPr>
          <a:xfrm>
            <a:off x="225469" y="85273"/>
            <a:ext cx="5712589" cy="369332"/>
          </a:xfrm>
          <a:prstGeom prst="rect">
            <a:avLst/>
          </a:prstGeom>
          <a:noFill/>
        </p:spPr>
        <p:txBody>
          <a:bodyPr wrap="none" rtlCol="0">
            <a:spAutoFit/>
          </a:bodyPr>
          <a:lstStyle/>
          <a:p>
            <a:r>
              <a:rPr kumimoji="1" lang="en-US" altLang="ko-Kore-KR" dirty="0">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Diverse Rare Sample Generation with Pretrained GANs</a:t>
            </a:r>
            <a:endParaRPr kumimoji="1" lang="ko-Kore-KR" altLang="en-US" dirty="0">
              <a:solidFill>
                <a:schemeClr val="bg1">
                  <a:lumMod val="65000"/>
                </a:schemeClr>
              </a:solidFill>
              <a:latin typeface="Tahoma" panose="020B0604030504040204" pitchFamily="34" charset="0"/>
              <a:cs typeface="Tahoma" panose="020B0604030504040204" pitchFamily="34" charset="0"/>
            </a:endParaRPr>
          </a:p>
        </p:txBody>
      </p:sp>
      <p:pic>
        <p:nvPicPr>
          <p:cNvPr id="13" name="비디오 12">
            <a:extLst>
              <a:ext uri="{FF2B5EF4-FFF2-40B4-BE49-F238E27FC236}">
                <a16:creationId xmlns:a16="http://schemas.microsoft.com/office/drawing/2014/main" id="{D6266D11-5649-4551-9392-9F904E1591C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a:stretch>
            <a:fillRect/>
          </a:stretch>
        </p:blipFill>
        <p:spPr>
          <a:xfrm>
            <a:off x="10400000" y="0"/>
            <a:ext cx="1792000" cy="1008000"/>
          </a:xfrm>
          <a:prstGeom prst="rect">
            <a:avLst/>
          </a:prstGeom>
        </p:spPr>
      </p:pic>
    </p:spTree>
    <p:extLst>
      <p:ext uri="{BB962C8B-B14F-4D97-AF65-F5344CB8AC3E}">
        <p14:creationId xmlns:p14="http://schemas.microsoft.com/office/powerpoint/2010/main" val="4099479650"/>
      </p:ext>
    </p:extLst>
  </p:cSld>
  <p:clrMapOvr>
    <a:masterClrMapping/>
  </p:clrMapOvr>
  <mc:AlternateContent xmlns:mc="http://schemas.openxmlformats.org/markup-compatibility/2006" xmlns:p14="http://schemas.microsoft.com/office/powerpoint/2010/main">
    <mc:Choice Requires="p14">
      <p:transition spd="slow" p14:dur="2000" advTm="28903"/>
    </mc:Choice>
    <mc:Fallback xmlns="">
      <p:transition spd="slow" advTm="28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C97508-C276-4BF6-8CCC-F02E6D04AC4A}"/>
              </a:ext>
            </a:extLst>
          </p:cNvPr>
          <p:cNvSpPr>
            <a:spLocks noGrp="1"/>
          </p:cNvSpPr>
          <p:nvPr>
            <p:ph type="title"/>
          </p:nvPr>
        </p:nvSpPr>
        <p:spPr/>
        <p:txBody>
          <a:bodyPr/>
          <a:lstStyle/>
          <a:p>
            <a:r>
              <a:rPr lang="en-US" altLang="ko-KR" dirty="0"/>
              <a:t>Motivation</a:t>
            </a:r>
            <a:endParaRPr lang="ko-KR" altLang="en-US" dirty="0"/>
          </a:p>
        </p:txBody>
      </p:sp>
      <p:sp>
        <p:nvSpPr>
          <p:cNvPr id="3" name="내용 개체 틀 2">
            <a:extLst>
              <a:ext uri="{FF2B5EF4-FFF2-40B4-BE49-F238E27FC236}">
                <a16:creationId xmlns:a16="http://schemas.microsoft.com/office/drawing/2014/main" id="{618B9DCC-4096-4623-99EE-2E3EFA4D778D}"/>
              </a:ext>
            </a:extLst>
          </p:cNvPr>
          <p:cNvSpPr>
            <a:spLocks noGrp="1"/>
          </p:cNvSpPr>
          <p:nvPr>
            <p:ph idx="1"/>
          </p:nvPr>
        </p:nvSpPr>
        <p:spPr>
          <a:xfrm>
            <a:off x="1024128" y="2286000"/>
            <a:ext cx="6215925" cy="4023360"/>
          </a:xfrm>
        </p:spPr>
        <p:txBody>
          <a:bodyPr>
            <a:normAutofit fontScale="85000" lnSpcReduction="10000"/>
          </a:bodyPr>
          <a:lstStyle/>
          <a:p>
            <a:pPr>
              <a:buFont typeface="Arial" panose="020B0604020202020204" pitchFamily="34" charset="0"/>
              <a:buChar char="•"/>
            </a:pPr>
            <a:r>
              <a:rPr lang="en-US" altLang="ko-KR" dirty="0"/>
              <a:t> Recently the generative models have achieved significant advancements (GAN, diffusion model, etc.).</a:t>
            </a:r>
          </a:p>
          <a:p>
            <a:pPr>
              <a:buFont typeface="Arial" panose="020B0604020202020204" pitchFamily="34" charset="0"/>
              <a:buChar char="•"/>
            </a:pPr>
            <a:r>
              <a:rPr lang="en-US" altLang="ko-KR" dirty="0"/>
              <a:t> There are several metrics to assess the </a:t>
            </a:r>
            <a:r>
              <a:rPr lang="en-US" altLang="ko-KR" b="1" dirty="0"/>
              <a:t>overall generation quality</a:t>
            </a:r>
            <a:r>
              <a:rPr lang="en-US" altLang="ko-KR" dirty="0"/>
              <a:t> of generative models, in terms of fidelity or diversity.</a:t>
            </a:r>
          </a:p>
          <a:p>
            <a:pPr>
              <a:buFont typeface="Arial" panose="020B0604020202020204" pitchFamily="34" charset="0"/>
              <a:buChar char="•"/>
            </a:pPr>
            <a:r>
              <a:rPr lang="en-US" altLang="ko-KR" dirty="0"/>
              <a:t> Yet, there is no metric to </a:t>
            </a:r>
            <a:r>
              <a:rPr lang="en-US" altLang="ko-KR" b="1" dirty="0"/>
              <a:t>quantify uniqueness</a:t>
            </a:r>
            <a:r>
              <a:rPr lang="en-US" altLang="ko-KR" dirty="0"/>
              <a:t> or rarity of an </a:t>
            </a:r>
            <a:r>
              <a:rPr lang="en-US" altLang="ko-KR" b="1" dirty="0"/>
              <a:t>individual</a:t>
            </a:r>
            <a:r>
              <a:rPr lang="en-US" altLang="ko-KR" dirty="0"/>
              <a:t> generated sample. </a:t>
            </a:r>
          </a:p>
          <a:p>
            <a:pPr>
              <a:buFont typeface="Arial" panose="020B0604020202020204" pitchFamily="34" charset="0"/>
              <a:buChar char="•"/>
            </a:pPr>
            <a:r>
              <a:rPr lang="en-US" altLang="ko-KR" dirty="0"/>
              <a:t> What if one may want to select a generated image that has </a:t>
            </a:r>
            <a:r>
              <a:rPr lang="en-US" altLang="ko-KR" b="1" dirty="0"/>
              <a:t>stronger characteristics</a:t>
            </a:r>
            <a:r>
              <a:rPr lang="en-US" altLang="ko-KR" dirty="0"/>
              <a:t>?</a:t>
            </a:r>
            <a:endParaRPr lang="ko-KR" altLang="en-US" dirty="0"/>
          </a:p>
        </p:txBody>
      </p:sp>
      <p:pic>
        <p:nvPicPr>
          <p:cNvPr id="1056" name="Picture 32">
            <a:extLst>
              <a:ext uri="{FF2B5EF4-FFF2-40B4-BE49-F238E27FC236}">
                <a16:creationId xmlns:a16="http://schemas.microsoft.com/office/drawing/2014/main" id="{1B6DD51B-2B33-4931-A02F-26F7DB443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779" y="2163490"/>
            <a:ext cx="3971142" cy="13454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D8F4451-AF17-4838-5BCD-F333B1BAC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701" y="4428536"/>
            <a:ext cx="1842432" cy="12379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64D374D-D771-958B-62B6-988CA365E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9568" y="4428536"/>
            <a:ext cx="1842432" cy="123791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화살표 연결선 6">
            <a:extLst>
              <a:ext uri="{FF2B5EF4-FFF2-40B4-BE49-F238E27FC236}">
                <a16:creationId xmlns:a16="http://schemas.microsoft.com/office/drawing/2014/main" id="{9E96142D-6053-824D-6B8B-F52E36E39A28}"/>
              </a:ext>
            </a:extLst>
          </p:cNvPr>
          <p:cNvCxnSpPr>
            <a:stCxn id="1056" idx="2"/>
            <a:endCxn id="4" idx="0"/>
          </p:cNvCxnSpPr>
          <p:nvPr/>
        </p:nvCxnSpPr>
        <p:spPr>
          <a:xfrm flipH="1">
            <a:off x="8443917" y="3508921"/>
            <a:ext cx="1413433" cy="919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2AA0CEE0-DAA0-2CF0-7B7D-9FC086B5ED5E}"/>
              </a:ext>
            </a:extLst>
          </p:cNvPr>
          <p:cNvCxnSpPr>
            <a:cxnSpLocks/>
            <a:stCxn id="1056" idx="2"/>
            <a:endCxn id="5" idx="0"/>
          </p:cNvCxnSpPr>
          <p:nvPr/>
        </p:nvCxnSpPr>
        <p:spPr>
          <a:xfrm>
            <a:off x="9857350" y="3508921"/>
            <a:ext cx="1413434" cy="919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슬라이드 번호 개체 틀 5">
            <a:extLst>
              <a:ext uri="{FF2B5EF4-FFF2-40B4-BE49-F238E27FC236}">
                <a16:creationId xmlns:a16="http://schemas.microsoft.com/office/drawing/2014/main" id="{1CF4E1AF-AD79-CF22-07A6-EAA53F120CBC}"/>
              </a:ext>
            </a:extLst>
          </p:cNvPr>
          <p:cNvSpPr>
            <a:spLocks noGrp="1"/>
          </p:cNvSpPr>
          <p:nvPr>
            <p:ph type="sldNum" sz="quarter" idx="12"/>
          </p:nvPr>
        </p:nvSpPr>
        <p:spPr/>
        <p:txBody>
          <a:bodyPr/>
          <a:lstStyle/>
          <a:p>
            <a:fld id="{3B89309D-961C-4FD6-B7A0-493B62246703}" type="slidenum">
              <a:rPr lang="ko-KR" altLang="en-US" smtClean="0"/>
              <a:t>3</a:t>
            </a:fld>
            <a:endParaRPr lang="ko-KR" altLang="en-US"/>
          </a:p>
        </p:txBody>
      </p:sp>
    </p:spTree>
    <p:extLst>
      <p:ext uri="{BB962C8B-B14F-4D97-AF65-F5344CB8AC3E}">
        <p14:creationId xmlns:p14="http://schemas.microsoft.com/office/powerpoint/2010/main" val="755446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259" descr="A picture containing person, indoor&#10;&#10;Description automatically generated">
            <a:extLst>
              <a:ext uri="{FF2B5EF4-FFF2-40B4-BE49-F238E27FC236}">
                <a16:creationId xmlns:a16="http://schemas.microsoft.com/office/drawing/2014/main" id="{A818F8CE-5348-4E42-8592-5CB0678FDE68}"/>
              </a:ext>
            </a:extLst>
          </p:cNvPr>
          <p:cNvPicPr>
            <a:picLocks noChangeAspect="1"/>
          </p:cNvPicPr>
          <p:nvPr/>
        </p:nvPicPr>
        <p:blipFill>
          <a:blip r:embed="rId3"/>
          <a:stretch>
            <a:fillRect/>
          </a:stretch>
        </p:blipFill>
        <p:spPr>
          <a:xfrm>
            <a:off x="7673443" y="4411059"/>
            <a:ext cx="1350791" cy="1320016"/>
          </a:xfrm>
          <a:prstGeom prst="rect">
            <a:avLst/>
          </a:prstGeom>
        </p:spPr>
      </p:pic>
      <p:sp>
        <p:nvSpPr>
          <p:cNvPr id="3" name="TextBox 2">
            <a:extLst>
              <a:ext uri="{FF2B5EF4-FFF2-40B4-BE49-F238E27FC236}">
                <a16:creationId xmlns:a16="http://schemas.microsoft.com/office/drawing/2014/main" id="{8819F4F0-7E40-4E77-99DC-FC5EB5663A9F}"/>
              </a:ext>
            </a:extLst>
          </p:cNvPr>
          <p:cNvSpPr txBox="1"/>
          <p:nvPr/>
        </p:nvSpPr>
        <p:spPr>
          <a:xfrm>
            <a:off x="985023" y="1128649"/>
            <a:ext cx="102119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cs typeface="Calibri"/>
              </a:rPr>
              <a:t>How to correct artifacts without retraining?</a:t>
            </a:r>
          </a:p>
        </p:txBody>
      </p:sp>
      <p:sp>
        <p:nvSpPr>
          <p:cNvPr id="4" name="TextBox 3">
            <a:extLst>
              <a:ext uri="{FF2B5EF4-FFF2-40B4-BE49-F238E27FC236}">
                <a16:creationId xmlns:a16="http://schemas.microsoft.com/office/drawing/2014/main" id="{8CC58207-D214-4998-B4B1-9A5E6973E30F}"/>
              </a:ext>
            </a:extLst>
          </p:cNvPr>
          <p:cNvSpPr txBox="1"/>
          <p:nvPr/>
        </p:nvSpPr>
        <p:spPr>
          <a:xfrm>
            <a:off x="837096" y="2096052"/>
            <a:ext cx="597857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dirty="0">
                <a:ea typeface="+mn-lt"/>
                <a:cs typeface="+mn-lt"/>
              </a:rPr>
              <a:t>We </a:t>
            </a:r>
            <a:r>
              <a:rPr lang="en-US" sz="2400" b="1" dirty="0">
                <a:ea typeface="+mn-lt"/>
                <a:cs typeface="+mn-lt"/>
              </a:rPr>
              <a:t>compile a large dataset</a:t>
            </a:r>
            <a:r>
              <a:rPr lang="en-US" sz="2400" dirty="0">
                <a:ea typeface="+mn-lt"/>
                <a:cs typeface="+mn-lt"/>
              </a:rPr>
              <a:t> of curated flawed generated and normal generations.</a:t>
            </a:r>
          </a:p>
          <a:p>
            <a:pPr marL="457200" indent="-457200">
              <a:buFont typeface="Arial"/>
              <a:buChar char="•"/>
            </a:pPr>
            <a:endParaRPr lang="en-US" sz="2400" dirty="0">
              <a:ea typeface="+mn-lt"/>
              <a:cs typeface="+mn-lt"/>
            </a:endParaRPr>
          </a:p>
          <a:p>
            <a:pPr marL="457200" indent="-457200">
              <a:buFont typeface="Arial"/>
              <a:buChar char="•"/>
            </a:pPr>
            <a:r>
              <a:rPr lang="en-US" altLang="ko-KR" sz="2400" dirty="0">
                <a:ea typeface="+mn-lt"/>
                <a:cs typeface="+mn-lt"/>
              </a:rPr>
              <a:t>We </a:t>
            </a:r>
            <a:r>
              <a:rPr lang="en-US" altLang="ko-KR" sz="2400" b="1" dirty="0">
                <a:ea typeface="+mn-lt"/>
                <a:cs typeface="+mn-lt"/>
              </a:rPr>
              <a:t>identify defective units</a:t>
            </a:r>
            <a:r>
              <a:rPr lang="en-US" altLang="ko-KR" sz="2400" dirty="0">
                <a:ea typeface="+mn-lt"/>
                <a:cs typeface="+mn-lt"/>
              </a:rPr>
              <a:t> based on matching score with obtained ground truth.</a:t>
            </a:r>
          </a:p>
          <a:p>
            <a:pPr marL="457200" indent="-457200">
              <a:buFont typeface="Arial"/>
              <a:buChar char="•"/>
            </a:pPr>
            <a:endParaRPr lang="en-US" altLang="ko-KR" sz="2400" dirty="0">
              <a:cs typeface="Calibri"/>
            </a:endParaRPr>
          </a:p>
          <a:p>
            <a:pPr marL="457200" indent="-457200">
              <a:buFont typeface="Arial"/>
              <a:buChar char="•"/>
            </a:pPr>
            <a:r>
              <a:rPr lang="en-US" altLang="ko-KR" sz="2400" dirty="0">
                <a:ea typeface="+mn-lt"/>
                <a:cs typeface="+mn-lt"/>
              </a:rPr>
              <a:t>We propose an </a:t>
            </a:r>
            <a:r>
              <a:rPr lang="en-US" altLang="ko-KR" sz="2400" b="1" dirty="0">
                <a:ea typeface="+mn-lt"/>
                <a:cs typeface="+mn-lt"/>
              </a:rPr>
              <a:t>artifact removal method</a:t>
            </a:r>
            <a:r>
              <a:rPr lang="en-US" altLang="ko-KR" sz="2400" dirty="0">
                <a:ea typeface="+mn-lt"/>
                <a:cs typeface="+mn-lt"/>
              </a:rPr>
              <a:t> by globally ablating defective units which enhances the quality of artifact samples.</a:t>
            </a:r>
            <a:endParaRPr lang="en-US" altLang="ko-KR" sz="2400" dirty="0">
              <a:cs typeface="Calibri"/>
            </a:endParaRPr>
          </a:p>
          <a:p>
            <a:pPr marL="457200" indent="-457200">
              <a:buFont typeface="Arial"/>
              <a:buChar char="•"/>
            </a:pPr>
            <a:endParaRPr lang="en-US" sz="2400" dirty="0">
              <a:ea typeface="+mn-lt"/>
              <a:cs typeface="+mn-lt"/>
            </a:endParaRPr>
          </a:p>
          <a:p>
            <a:pPr marL="457200" indent="-457200">
              <a:buFont typeface="Arial"/>
              <a:buChar char="•"/>
            </a:pPr>
            <a:endParaRPr lang="en-US" sz="2400" dirty="0">
              <a:cs typeface="Calibri"/>
            </a:endParaRPr>
          </a:p>
        </p:txBody>
      </p:sp>
      <p:pic>
        <p:nvPicPr>
          <p:cNvPr id="25" name="Picture 16" descr="A picture containing text&#10;&#10;Description automatically generated">
            <a:extLst>
              <a:ext uri="{FF2B5EF4-FFF2-40B4-BE49-F238E27FC236}">
                <a16:creationId xmlns:a16="http://schemas.microsoft.com/office/drawing/2014/main" id="{B59F91AA-4D94-4C5F-BB61-BB07BB6A6A49}"/>
              </a:ext>
            </a:extLst>
          </p:cNvPr>
          <p:cNvPicPr>
            <a:picLocks noChangeAspect="1"/>
          </p:cNvPicPr>
          <p:nvPr/>
        </p:nvPicPr>
        <p:blipFill>
          <a:blip r:embed="rId4"/>
          <a:stretch>
            <a:fillRect/>
          </a:stretch>
        </p:blipFill>
        <p:spPr>
          <a:xfrm>
            <a:off x="8370752" y="4896704"/>
            <a:ext cx="669398" cy="821729"/>
          </a:xfrm>
          <a:prstGeom prst="rect">
            <a:avLst/>
          </a:prstGeom>
        </p:spPr>
      </p:pic>
      <p:pic>
        <p:nvPicPr>
          <p:cNvPr id="28" name="Picture 467" descr="A picture containing person, indoor&#10;&#10;Description automatically generated">
            <a:extLst>
              <a:ext uri="{FF2B5EF4-FFF2-40B4-BE49-F238E27FC236}">
                <a16:creationId xmlns:a16="http://schemas.microsoft.com/office/drawing/2014/main" id="{C1A2793C-3CC5-4E93-8FC4-AF74C8E3DBDA}"/>
              </a:ext>
            </a:extLst>
          </p:cNvPr>
          <p:cNvPicPr>
            <a:picLocks noChangeAspect="1"/>
          </p:cNvPicPr>
          <p:nvPr/>
        </p:nvPicPr>
        <p:blipFill>
          <a:blip r:embed="rId5"/>
          <a:stretch>
            <a:fillRect/>
          </a:stretch>
        </p:blipFill>
        <p:spPr>
          <a:xfrm>
            <a:off x="9987099" y="4401866"/>
            <a:ext cx="1326092" cy="1316567"/>
          </a:xfrm>
          <a:prstGeom prst="rect">
            <a:avLst/>
          </a:prstGeom>
        </p:spPr>
      </p:pic>
      <p:pic>
        <p:nvPicPr>
          <p:cNvPr id="31" name="Picture 83">
            <a:extLst>
              <a:ext uri="{FF2B5EF4-FFF2-40B4-BE49-F238E27FC236}">
                <a16:creationId xmlns:a16="http://schemas.microsoft.com/office/drawing/2014/main" id="{82C0E923-5F6F-4C10-8F2C-5C7AE793A9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0785" y="2258902"/>
            <a:ext cx="863290" cy="803482"/>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35" name="Picture 23">
            <a:extLst>
              <a:ext uri="{FF2B5EF4-FFF2-40B4-BE49-F238E27FC236}">
                <a16:creationId xmlns:a16="http://schemas.microsoft.com/office/drawing/2014/main" id="{9353A99D-CB64-435C-8090-F2E34347CDE9}"/>
              </a:ext>
            </a:extLst>
          </p:cNvPr>
          <p:cNvPicPr>
            <a:picLocks noChangeAspect="1"/>
          </p:cNvPicPr>
          <p:nvPr/>
        </p:nvPicPr>
        <p:blipFill>
          <a:blip r:embed="rId7"/>
          <a:stretch>
            <a:fillRect/>
          </a:stretch>
        </p:blipFill>
        <p:spPr>
          <a:xfrm>
            <a:off x="8186034" y="2370125"/>
            <a:ext cx="838201" cy="803954"/>
          </a:xfrm>
          <a:prstGeom prst="rect">
            <a:avLst/>
          </a:prstGeom>
          <a:ln w="28575">
            <a:noFill/>
          </a:ln>
        </p:spPr>
      </p:pic>
      <p:grpSp>
        <p:nvGrpSpPr>
          <p:cNvPr id="30" name="그룹 270">
            <a:extLst>
              <a:ext uri="{FF2B5EF4-FFF2-40B4-BE49-F238E27FC236}">
                <a16:creationId xmlns:a16="http://schemas.microsoft.com/office/drawing/2014/main" id="{BA5E2082-A2AE-4CCA-A714-08BE9E918CDE}"/>
              </a:ext>
            </a:extLst>
          </p:cNvPr>
          <p:cNvGrpSpPr/>
          <p:nvPr/>
        </p:nvGrpSpPr>
        <p:grpSpPr>
          <a:xfrm>
            <a:off x="8066070" y="2481820"/>
            <a:ext cx="863415" cy="803481"/>
            <a:chOff x="6073293" y="782435"/>
            <a:chExt cx="1591167" cy="1591166"/>
          </a:xfrm>
        </p:grpSpPr>
        <p:sp>
          <p:nvSpPr>
            <p:cNvPr id="42" name="직사각형 162">
              <a:extLst>
                <a:ext uri="{FF2B5EF4-FFF2-40B4-BE49-F238E27FC236}">
                  <a16:creationId xmlns:a16="http://schemas.microsoft.com/office/drawing/2014/main" id="{4B4B27A1-CC35-421B-8A03-7C2B82AAC935}"/>
                </a:ext>
              </a:extLst>
            </p:cNvPr>
            <p:cNvSpPr/>
            <p:nvPr/>
          </p:nvSpPr>
          <p:spPr>
            <a:xfrm>
              <a:off x="6102811" y="797507"/>
              <a:ext cx="1534619" cy="154973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2000"/>
            </a:p>
          </p:txBody>
        </p:sp>
        <p:pic>
          <p:nvPicPr>
            <p:cNvPr id="43" name="Picture 48">
              <a:extLst>
                <a:ext uri="{FF2B5EF4-FFF2-40B4-BE49-F238E27FC236}">
                  <a16:creationId xmlns:a16="http://schemas.microsoft.com/office/drawing/2014/main" id="{5B2F425A-CB0C-4414-9F0B-1F8CBE94E9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3293" y="782435"/>
              <a:ext cx="1591167" cy="159116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4" name="그룹 270">
            <a:extLst>
              <a:ext uri="{FF2B5EF4-FFF2-40B4-BE49-F238E27FC236}">
                <a16:creationId xmlns:a16="http://schemas.microsoft.com/office/drawing/2014/main" id="{CE716BFA-CDD4-4862-90C0-9B340261C89E}"/>
              </a:ext>
            </a:extLst>
          </p:cNvPr>
          <p:cNvGrpSpPr/>
          <p:nvPr/>
        </p:nvGrpSpPr>
        <p:grpSpPr>
          <a:xfrm>
            <a:off x="7920421" y="2593042"/>
            <a:ext cx="889100" cy="829167"/>
            <a:chOff x="6073293" y="782435"/>
            <a:chExt cx="1591167" cy="1591166"/>
          </a:xfrm>
        </p:grpSpPr>
        <p:pic>
          <p:nvPicPr>
            <p:cNvPr id="36" name="Picture 68">
              <a:extLst>
                <a:ext uri="{FF2B5EF4-FFF2-40B4-BE49-F238E27FC236}">
                  <a16:creationId xmlns:a16="http://schemas.microsoft.com/office/drawing/2014/main" id="{758266F8-1B41-486F-BEEB-F13716A33C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3293" y="782435"/>
              <a:ext cx="1591167" cy="15911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7" name="직사각형 162">
              <a:extLst>
                <a:ext uri="{FF2B5EF4-FFF2-40B4-BE49-F238E27FC236}">
                  <a16:creationId xmlns:a16="http://schemas.microsoft.com/office/drawing/2014/main" id="{A8F317F9-585A-412B-8C12-87A9DA1F0751}"/>
                </a:ext>
              </a:extLst>
            </p:cNvPr>
            <p:cNvSpPr/>
            <p:nvPr/>
          </p:nvSpPr>
          <p:spPr>
            <a:xfrm>
              <a:off x="6102811" y="797507"/>
              <a:ext cx="1534619" cy="154973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2000"/>
            </a:p>
          </p:txBody>
        </p:sp>
      </p:grpSp>
      <p:grpSp>
        <p:nvGrpSpPr>
          <p:cNvPr id="32" name="그룹 291">
            <a:extLst>
              <a:ext uri="{FF2B5EF4-FFF2-40B4-BE49-F238E27FC236}">
                <a16:creationId xmlns:a16="http://schemas.microsoft.com/office/drawing/2014/main" id="{C00B077B-F51C-4278-91E6-C22433E3ED4D}"/>
              </a:ext>
            </a:extLst>
          </p:cNvPr>
          <p:cNvGrpSpPr/>
          <p:nvPr/>
        </p:nvGrpSpPr>
        <p:grpSpPr>
          <a:xfrm>
            <a:off x="7834704" y="2729950"/>
            <a:ext cx="829168" cy="803482"/>
            <a:chOff x="8195141" y="665041"/>
            <a:chExt cx="1591167" cy="1591166"/>
          </a:xfrm>
        </p:grpSpPr>
        <p:pic>
          <p:nvPicPr>
            <p:cNvPr id="40" name="Picture 42">
              <a:extLst>
                <a:ext uri="{FF2B5EF4-FFF2-40B4-BE49-F238E27FC236}">
                  <a16:creationId xmlns:a16="http://schemas.microsoft.com/office/drawing/2014/main" id="{FF281B38-29C4-4C09-9AFE-DB9544D687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5141" y="665041"/>
              <a:ext cx="1591167" cy="15911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직사각형 293">
              <a:extLst>
                <a:ext uri="{FF2B5EF4-FFF2-40B4-BE49-F238E27FC236}">
                  <a16:creationId xmlns:a16="http://schemas.microsoft.com/office/drawing/2014/main" id="{ADA5D2E6-3DD2-4F8B-8F92-47113B9D705D}"/>
                </a:ext>
              </a:extLst>
            </p:cNvPr>
            <p:cNvSpPr/>
            <p:nvPr/>
          </p:nvSpPr>
          <p:spPr>
            <a:xfrm>
              <a:off x="8224659" y="680113"/>
              <a:ext cx="1534619" cy="15497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2000"/>
            </a:p>
          </p:txBody>
        </p:sp>
      </p:grpSp>
      <p:grpSp>
        <p:nvGrpSpPr>
          <p:cNvPr id="33" name="그룹 272">
            <a:extLst>
              <a:ext uri="{FF2B5EF4-FFF2-40B4-BE49-F238E27FC236}">
                <a16:creationId xmlns:a16="http://schemas.microsoft.com/office/drawing/2014/main" id="{3DABE78B-3C7F-4AA6-A369-00230C255787}"/>
              </a:ext>
            </a:extLst>
          </p:cNvPr>
          <p:cNvGrpSpPr/>
          <p:nvPr/>
        </p:nvGrpSpPr>
        <p:grpSpPr>
          <a:xfrm>
            <a:off x="7706180" y="2841175"/>
            <a:ext cx="871975" cy="803480"/>
            <a:chOff x="8078368" y="782435"/>
            <a:chExt cx="1591166" cy="1591166"/>
          </a:xfrm>
        </p:grpSpPr>
        <p:pic>
          <p:nvPicPr>
            <p:cNvPr id="38" name="Picture 39">
              <a:extLst>
                <a:ext uri="{FF2B5EF4-FFF2-40B4-BE49-F238E27FC236}">
                  <a16:creationId xmlns:a16="http://schemas.microsoft.com/office/drawing/2014/main" id="{9DA7A3C3-A492-494D-8155-656C621AAA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8368" y="782435"/>
              <a:ext cx="1591166" cy="15911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직사각형 163">
              <a:extLst>
                <a:ext uri="{FF2B5EF4-FFF2-40B4-BE49-F238E27FC236}">
                  <a16:creationId xmlns:a16="http://schemas.microsoft.com/office/drawing/2014/main" id="{BA2A2C72-9FF3-4F48-AE63-2401283A6986}"/>
                </a:ext>
              </a:extLst>
            </p:cNvPr>
            <p:cNvSpPr/>
            <p:nvPr/>
          </p:nvSpPr>
          <p:spPr>
            <a:xfrm>
              <a:off x="8105328" y="797507"/>
              <a:ext cx="1534619" cy="154973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2000"/>
            </a:p>
          </p:txBody>
        </p:sp>
      </p:grpSp>
      <p:sp>
        <p:nvSpPr>
          <p:cNvPr id="44" name="화살표: 아래쪽 43">
            <a:extLst>
              <a:ext uri="{FF2B5EF4-FFF2-40B4-BE49-F238E27FC236}">
                <a16:creationId xmlns:a16="http://schemas.microsoft.com/office/drawing/2014/main" id="{2AE6C5D8-E874-4052-8C33-C6D77D04389C}"/>
              </a:ext>
            </a:extLst>
          </p:cNvPr>
          <p:cNvSpPr/>
          <p:nvPr/>
        </p:nvSpPr>
        <p:spPr>
          <a:xfrm>
            <a:off x="7993245" y="3902992"/>
            <a:ext cx="743451" cy="303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Picture 83">
            <a:extLst>
              <a:ext uri="{FF2B5EF4-FFF2-40B4-BE49-F238E27FC236}">
                <a16:creationId xmlns:a16="http://schemas.microsoft.com/office/drawing/2014/main" id="{E5DD4CB6-F968-4D07-A55C-B1458F7673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7280" y="2247984"/>
            <a:ext cx="863290" cy="803482"/>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46" name="Picture 23">
            <a:extLst>
              <a:ext uri="{FF2B5EF4-FFF2-40B4-BE49-F238E27FC236}">
                <a16:creationId xmlns:a16="http://schemas.microsoft.com/office/drawing/2014/main" id="{B93687B4-5BAB-41BB-97C2-D19F4EE5EE43}"/>
              </a:ext>
            </a:extLst>
          </p:cNvPr>
          <p:cNvPicPr>
            <a:picLocks noChangeAspect="1"/>
          </p:cNvPicPr>
          <p:nvPr/>
        </p:nvPicPr>
        <p:blipFill>
          <a:blip r:embed="rId7"/>
          <a:stretch>
            <a:fillRect/>
          </a:stretch>
        </p:blipFill>
        <p:spPr>
          <a:xfrm>
            <a:off x="10512529" y="2359207"/>
            <a:ext cx="838201" cy="803954"/>
          </a:xfrm>
          <a:prstGeom prst="rect">
            <a:avLst/>
          </a:prstGeom>
          <a:ln w="28575">
            <a:noFill/>
          </a:ln>
        </p:spPr>
      </p:pic>
      <p:grpSp>
        <p:nvGrpSpPr>
          <p:cNvPr id="47" name="그룹 270">
            <a:extLst>
              <a:ext uri="{FF2B5EF4-FFF2-40B4-BE49-F238E27FC236}">
                <a16:creationId xmlns:a16="http://schemas.microsoft.com/office/drawing/2014/main" id="{DECAD413-7A6E-48AA-A20C-318484A51C7B}"/>
              </a:ext>
            </a:extLst>
          </p:cNvPr>
          <p:cNvGrpSpPr/>
          <p:nvPr/>
        </p:nvGrpSpPr>
        <p:grpSpPr>
          <a:xfrm>
            <a:off x="10392565" y="2470902"/>
            <a:ext cx="863415" cy="803481"/>
            <a:chOff x="6073293" y="782435"/>
            <a:chExt cx="1591167" cy="1591166"/>
          </a:xfrm>
        </p:grpSpPr>
        <p:sp>
          <p:nvSpPr>
            <p:cNvPr id="48" name="직사각형 162">
              <a:extLst>
                <a:ext uri="{FF2B5EF4-FFF2-40B4-BE49-F238E27FC236}">
                  <a16:creationId xmlns:a16="http://schemas.microsoft.com/office/drawing/2014/main" id="{2A5CFAB8-C8C4-4BAA-A9C2-A8356516E64F}"/>
                </a:ext>
              </a:extLst>
            </p:cNvPr>
            <p:cNvSpPr/>
            <p:nvPr/>
          </p:nvSpPr>
          <p:spPr>
            <a:xfrm>
              <a:off x="6102811" y="797507"/>
              <a:ext cx="1534619" cy="154973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2000"/>
            </a:p>
          </p:txBody>
        </p:sp>
        <p:pic>
          <p:nvPicPr>
            <p:cNvPr id="49" name="Picture 48">
              <a:extLst>
                <a:ext uri="{FF2B5EF4-FFF2-40B4-BE49-F238E27FC236}">
                  <a16:creationId xmlns:a16="http://schemas.microsoft.com/office/drawing/2014/main" id="{98D77EF1-75F7-4633-93B0-B75E5AB88A2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6073293" y="782435"/>
              <a:ext cx="1591167" cy="1591166"/>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grpSp>
      <p:grpSp>
        <p:nvGrpSpPr>
          <p:cNvPr id="50" name="그룹 270">
            <a:extLst>
              <a:ext uri="{FF2B5EF4-FFF2-40B4-BE49-F238E27FC236}">
                <a16:creationId xmlns:a16="http://schemas.microsoft.com/office/drawing/2014/main" id="{E086896E-647E-4B6A-AE8A-4AC7AF708951}"/>
              </a:ext>
            </a:extLst>
          </p:cNvPr>
          <p:cNvGrpSpPr/>
          <p:nvPr/>
        </p:nvGrpSpPr>
        <p:grpSpPr>
          <a:xfrm>
            <a:off x="10246916" y="2582124"/>
            <a:ext cx="889100" cy="829167"/>
            <a:chOff x="6073293" y="782435"/>
            <a:chExt cx="1591167" cy="1591166"/>
          </a:xfrm>
        </p:grpSpPr>
        <p:pic>
          <p:nvPicPr>
            <p:cNvPr id="51" name="Picture 68">
              <a:extLst>
                <a:ext uri="{FF2B5EF4-FFF2-40B4-BE49-F238E27FC236}">
                  <a16:creationId xmlns:a16="http://schemas.microsoft.com/office/drawing/2014/main" id="{A668076D-BB99-4C2E-84A1-320940ECC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3293" y="782435"/>
              <a:ext cx="1591167" cy="15911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2" name="직사각형 162">
              <a:extLst>
                <a:ext uri="{FF2B5EF4-FFF2-40B4-BE49-F238E27FC236}">
                  <a16:creationId xmlns:a16="http://schemas.microsoft.com/office/drawing/2014/main" id="{3DF295CF-C839-4E6E-B556-8754231EA557}"/>
                </a:ext>
              </a:extLst>
            </p:cNvPr>
            <p:cNvSpPr/>
            <p:nvPr/>
          </p:nvSpPr>
          <p:spPr>
            <a:xfrm>
              <a:off x="6102811" y="797507"/>
              <a:ext cx="1534619" cy="154973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2000"/>
            </a:p>
          </p:txBody>
        </p:sp>
      </p:grpSp>
      <p:grpSp>
        <p:nvGrpSpPr>
          <p:cNvPr id="53" name="그룹 291">
            <a:extLst>
              <a:ext uri="{FF2B5EF4-FFF2-40B4-BE49-F238E27FC236}">
                <a16:creationId xmlns:a16="http://schemas.microsoft.com/office/drawing/2014/main" id="{57B9BECD-E530-42E8-98C0-B9E170E8D874}"/>
              </a:ext>
            </a:extLst>
          </p:cNvPr>
          <p:cNvGrpSpPr/>
          <p:nvPr/>
        </p:nvGrpSpPr>
        <p:grpSpPr>
          <a:xfrm>
            <a:off x="10161199" y="2719032"/>
            <a:ext cx="829168" cy="803482"/>
            <a:chOff x="8195141" y="665041"/>
            <a:chExt cx="1591167" cy="1591166"/>
          </a:xfrm>
        </p:grpSpPr>
        <p:pic>
          <p:nvPicPr>
            <p:cNvPr id="54" name="Picture 42">
              <a:extLst>
                <a:ext uri="{FF2B5EF4-FFF2-40B4-BE49-F238E27FC236}">
                  <a16:creationId xmlns:a16="http://schemas.microsoft.com/office/drawing/2014/main" id="{7206B563-7FEE-497D-B8C9-8465262A1868}"/>
                </a:ext>
              </a:extLst>
            </p:cNvPr>
            <p:cNvPicPr>
              <a:picLocks noChangeAspect="1" noChangeArrowheads="1"/>
            </p:cNvPicPr>
            <p:nvPr/>
          </p:nvPicPr>
          <p:blipFill>
            <a:blip r:embed="rId11">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rcRect/>
            <a:stretch>
              <a:fillRect/>
            </a:stretch>
          </p:blipFill>
          <p:spPr bwMode="auto">
            <a:xfrm>
              <a:off x="8195141" y="665041"/>
              <a:ext cx="1591167" cy="1591166"/>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55" name="직사각형 293">
              <a:extLst>
                <a:ext uri="{FF2B5EF4-FFF2-40B4-BE49-F238E27FC236}">
                  <a16:creationId xmlns:a16="http://schemas.microsoft.com/office/drawing/2014/main" id="{EBF317DF-8F06-45BD-B4D8-66F694C591A3}"/>
                </a:ext>
              </a:extLst>
            </p:cNvPr>
            <p:cNvSpPr/>
            <p:nvPr/>
          </p:nvSpPr>
          <p:spPr>
            <a:xfrm>
              <a:off x="8224659" y="680113"/>
              <a:ext cx="1534619" cy="15497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2000"/>
            </a:p>
          </p:txBody>
        </p:sp>
      </p:grpSp>
      <p:grpSp>
        <p:nvGrpSpPr>
          <p:cNvPr id="56" name="그룹 272">
            <a:extLst>
              <a:ext uri="{FF2B5EF4-FFF2-40B4-BE49-F238E27FC236}">
                <a16:creationId xmlns:a16="http://schemas.microsoft.com/office/drawing/2014/main" id="{565502FA-8157-42F3-9602-3FE39C0D5AC3}"/>
              </a:ext>
            </a:extLst>
          </p:cNvPr>
          <p:cNvGrpSpPr/>
          <p:nvPr/>
        </p:nvGrpSpPr>
        <p:grpSpPr>
          <a:xfrm>
            <a:off x="10032675" y="2830257"/>
            <a:ext cx="871975" cy="803480"/>
            <a:chOff x="8078368" y="782435"/>
            <a:chExt cx="1591166" cy="1591166"/>
          </a:xfrm>
        </p:grpSpPr>
        <p:pic>
          <p:nvPicPr>
            <p:cNvPr id="57" name="Picture 39">
              <a:extLst>
                <a:ext uri="{FF2B5EF4-FFF2-40B4-BE49-F238E27FC236}">
                  <a16:creationId xmlns:a16="http://schemas.microsoft.com/office/drawing/2014/main" id="{1F7683D5-EFCD-40F4-B69B-E7E72BFE0F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8368" y="782435"/>
              <a:ext cx="1591166" cy="15911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8" name="직사각형 163">
              <a:extLst>
                <a:ext uri="{FF2B5EF4-FFF2-40B4-BE49-F238E27FC236}">
                  <a16:creationId xmlns:a16="http://schemas.microsoft.com/office/drawing/2014/main" id="{FB54111D-8D3C-4AC9-B94C-564329CFD299}"/>
                </a:ext>
              </a:extLst>
            </p:cNvPr>
            <p:cNvSpPr/>
            <p:nvPr/>
          </p:nvSpPr>
          <p:spPr>
            <a:xfrm>
              <a:off x="8105328" y="797507"/>
              <a:ext cx="1534619" cy="154973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2000"/>
            </a:p>
          </p:txBody>
        </p:sp>
      </p:grpSp>
      <p:sp>
        <p:nvSpPr>
          <p:cNvPr id="59" name="화살표: 아래쪽 58">
            <a:extLst>
              <a:ext uri="{FF2B5EF4-FFF2-40B4-BE49-F238E27FC236}">
                <a16:creationId xmlns:a16="http://schemas.microsoft.com/office/drawing/2014/main" id="{0F34BBC4-C6E0-463C-9371-D0DE25F287B8}"/>
              </a:ext>
            </a:extLst>
          </p:cNvPr>
          <p:cNvSpPr/>
          <p:nvPr/>
        </p:nvSpPr>
        <p:spPr>
          <a:xfrm>
            <a:off x="10319740" y="3892074"/>
            <a:ext cx="743451" cy="303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399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4B8C37-563E-481F-AC5B-EEC04C691435}"/>
              </a:ext>
            </a:extLst>
          </p:cNvPr>
          <p:cNvSpPr>
            <a:spLocks noGrp="1"/>
          </p:cNvSpPr>
          <p:nvPr>
            <p:ph type="title"/>
          </p:nvPr>
        </p:nvSpPr>
        <p:spPr/>
        <p:txBody>
          <a:bodyPr/>
          <a:lstStyle/>
          <a:p>
            <a:r>
              <a:rPr lang="en-US" altLang="ko-KR" dirty="0"/>
              <a:t>Locally Activated Neurons in GANs</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CD29413B-17D7-4288-8B77-18122D8F5616}"/>
                  </a:ext>
                </a:extLst>
              </p:cNvPr>
              <p:cNvSpPr>
                <a:spLocks noGrp="1"/>
              </p:cNvSpPr>
              <p:nvPr>
                <p:ph idx="1"/>
              </p:nvPr>
            </p:nvSpPr>
            <p:spPr/>
            <p:txBody>
              <a:bodyPr>
                <a:normAutofit/>
              </a:bodyPr>
              <a:lstStyle/>
              <a:p>
                <a:r>
                  <a:rPr lang="en-US" altLang="ko-KR" sz="2000" dirty="0"/>
                  <a:t>From the previous work,</a:t>
                </a:r>
              </a:p>
              <a:p>
                <a:pPr marL="533400" lvl="1" indent="-266700"/>
                <a:r>
                  <a:rPr lang="en-US" altLang="ko-KR" sz="1800" dirty="0"/>
                  <a:t>Each </a:t>
                </a:r>
                <a:r>
                  <a:rPr lang="en-US" altLang="ko-KR" sz="1800" b="1" dirty="0"/>
                  <a:t>internal </a:t>
                </a:r>
                <a:r>
                  <a:rPr lang="en-US" altLang="ko-KR" sz="1800" b="1" dirty="0" err="1"/>
                  <a:t>featuremap</a:t>
                </a:r>
                <a:r>
                  <a:rPr lang="en-US" altLang="ko-KR" sz="1800" b="1" dirty="0"/>
                  <a:t> unit</a:t>
                </a:r>
                <a:r>
                  <a:rPr lang="en-US" altLang="ko-KR" sz="1800" dirty="0"/>
                  <a:t> in the </a:t>
                </a:r>
                <a14:m>
                  <m:oMath xmlns:m="http://schemas.openxmlformats.org/officeDocument/2006/math">
                    <m:r>
                      <a:rPr lang="en-US" altLang="ko-KR" sz="1800" b="0" i="1" smtClean="0">
                        <a:latin typeface="Cambria Math" panose="02040503050406030204" pitchFamily="18" charset="0"/>
                      </a:rPr>
                      <m:t>𝐺</m:t>
                    </m:r>
                  </m:oMath>
                </a14:m>
                <a:r>
                  <a:rPr lang="ko-KR" altLang="en-US" sz="1800" dirty="0"/>
                  <a:t> </a:t>
                </a:r>
                <a:r>
                  <a:rPr lang="en-US" altLang="ko-KR" sz="1800" b="1" dirty="0"/>
                  <a:t>handles a specific object (include type of artifacts)</a:t>
                </a:r>
                <a:r>
                  <a:rPr lang="en-US" altLang="ko-KR" sz="1800" dirty="0"/>
                  <a:t> for the final generation</a:t>
                </a:r>
              </a:p>
              <a:p>
                <a:pPr marL="533400" lvl="1" indent="-266700"/>
                <a:r>
                  <a:rPr lang="en-US" altLang="ko-KR" sz="1800" dirty="0"/>
                  <a:t>We expand observations and </a:t>
                </a:r>
                <a:r>
                  <a:rPr lang="en-US" altLang="ko-KR" sz="1800" b="1" dirty="0"/>
                  <a:t>focus on neurons (i.e., feature pixel)</a:t>
                </a:r>
                <a:r>
                  <a:rPr lang="en-US" altLang="ko-KR" sz="1800" dirty="0"/>
                  <a:t> as the basic component of a unit</a:t>
                </a:r>
                <a:endParaRPr lang="ko-KR" altLang="en-US" sz="1800" dirty="0"/>
              </a:p>
            </p:txBody>
          </p:sp>
        </mc:Choice>
        <mc:Fallback xmlns="">
          <p:sp>
            <p:nvSpPr>
              <p:cNvPr id="3" name="내용 개체 틀 2">
                <a:extLst>
                  <a:ext uri="{FF2B5EF4-FFF2-40B4-BE49-F238E27FC236}">
                    <a16:creationId xmlns:a16="http://schemas.microsoft.com/office/drawing/2014/main" id="{CD29413B-17D7-4288-8B77-18122D8F5616}"/>
                  </a:ext>
                </a:extLst>
              </p:cNvPr>
              <p:cNvSpPr>
                <a:spLocks noGrp="1" noRot="1" noChangeAspect="1" noMove="1" noResize="1" noEditPoints="1" noAdjustHandles="1" noChangeArrowheads="1" noChangeShapeType="1" noTextEdit="1"/>
              </p:cNvSpPr>
              <p:nvPr>
                <p:ph idx="1"/>
              </p:nvPr>
            </p:nvSpPr>
            <p:spPr>
              <a:blipFill>
                <a:blip r:embed="rId3"/>
                <a:stretch>
                  <a:fillRect l="-522" t="-1330"/>
                </a:stretch>
              </a:blipFill>
            </p:spPr>
            <p:txBody>
              <a:bodyPr/>
              <a:lstStyle/>
              <a:p>
                <a:r>
                  <a:rPr lang="ko-KR" altLang="en-US">
                    <a:noFill/>
                  </a:rPr>
                  <a:t> </a:t>
                </a:r>
              </a:p>
            </p:txBody>
          </p:sp>
        </mc:Fallback>
      </mc:AlternateContent>
      <p:pic>
        <p:nvPicPr>
          <p:cNvPr id="56" name="그림 55">
            <a:extLst>
              <a:ext uri="{FF2B5EF4-FFF2-40B4-BE49-F238E27FC236}">
                <a16:creationId xmlns:a16="http://schemas.microsoft.com/office/drawing/2014/main" id="{08DF73F4-DA99-421A-B0DB-567B69858516}"/>
              </a:ext>
            </a:extLst>
          </p:cNvPr>
          <p:cNvPicPr>
            <a:picLocks noChangeAspect="1"/>
          </p:cNvPicPr>
          <p:nvPr/>
        </p:nvPicPr>
        <p:blipFill>
          <a:blip r:embed="rId4"/>
          <a:stretch>
            <a:fillRect/>
          </a:stretch>
        </p:blipFill>
        <p:spPr>
          <a:xfrm>
            <a:off x="1498146" y="2512230"/>
            <a:ext cx="9202057" cy="4210232"/>
          </a:xfrm>
          <a:prstGeom prst="rect">
            <a:avLst/>
          </a:prstGeom>
        </p:spPr>
      </p:pic>
      <p:sp>
        <p:nvSpPr>
          <p:cNvPr id="57" name="직사각형 56">
            <a:extLst>
              <a:ext uri="{FF2B5EF4-FFF2-40B4-BE49-F238E27FC236}">
                <a16:creationId xmlns:a16="http://schemas.microsoft.com/office/drawing/2014/main" id="{86523B2D-830E-45F4-BEE7-B97C269294BB}"/>
              </a:ext>
            </a:extLst>
          </p:cNvPr>
          <p:cNvSpPr/>
          <p:nvPr/>
        </p:nvSpPr>
        <p:spPr>
          <a:xfrm>
            <a:off x="1650252" y="3851200"/>
            <a:ext cx="841376" cy="174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a:extLst>
              <a:ext uri="{FF2B5EF4-FFF2-40B4-BE49-F238E27FC236}">
                <a16:creationId xmlns:a16="http://schemas.microsoft.com/office/drawing/2014/main" id="{CC08F173-159E-4154-80DA-3D2643458849}"/>
              </a:ext>
            </a:extLst>
          </p:cNvPr>
          <p:cNvSpPr txBox="1"/>
          <p:nvPr/>
        </p:nvSpPr>
        <p:spPr>
          <a:xfrm>
            <a:off x="1645492" y="3781448"/>
            <a:ext cx="867068" cy="307777"/>
          </a:xfrm>
          <a:prstGeom prst="rect">
            <a:avLst/>
          </a:prstGeom>
          <a:noFill/>
        </p:spPr>
        <p:txBody>
          <a:bodyPr wrap="square" rtlCol="0">
            <a:spAutoFit/>
          </a:bodyPr>
          <a:lstStyle/>
          <a:p>
            <a:pPr algn="ctr"/>
            <a:r>
              <a:rPr lang="en-US" altLang="ko-KR" sz="1400" b="1" dirty="0">
                <a:solidFill>
                  <a:srgbClr val="C00000"/>
                </a:solidFill>
                <a:latin typeface="Times New Roman" panose="02020603050405020304" pitchFamily="18" charset="0"/>
                <a:cs typeface="Times New Roman" panose="02020603050405020304" pitchFamily="18" charset="0"/>
              </a:rPr>
              <a:t>Unit 179</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sp>
        <p:nvSpPr>
          <p:cNvPr id="60" name="직사각형 59">
            <a:extLst>
              <a:ext uri="{FF2B5EF4-FFF2-40B4-BE49-F238E27FC236}">
                <a16:creationId xmlns:a16="http://schemas.microsoft.com/office/drawing/2014/main" id="{934D82E7-B5A3-4098-BEB8-D81F3600B60C}"/>
              </a:ext>
            </a:extLst>
          </p:cNvPr>
          <p:cNvSpPr/>
          <p:nvPr/>
        </p:nvSpPr>
        <p:spPr>
          <a:xfrm>
            <a:off x="1650252" y="5231316"/>
            <a:ext cx="841376" cy="174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TextBox 60">
            <a:extLst>
              <a:ext uri="{FF2B5EF4-FFF2-40B4-BE49-F238E27FC236}">
                <a16:creationId xmlns:a16="http://schemas.microsoft.com/office/drawing/2014/main" id="{1A7775C3-24DE-4E8A-8A2E-E953BB827CA4}"/>
              </a:ext>
            </a:extLst>
          </p:cNvPr>
          <p:cNvSpPr txBox="1"/>
          <p:nvPr/>
        </p:nvSpPr>
        <p:spPr>
          <a:xfrm>
            <a:off x="1645492" y="5161564"/>
            <a:ext cx="867068" cy="307777"/>
          </a:xfrm>
          <a:prstGeom prst="rect">
            <a:avLst/>
          </a:prstGeom>
          <a:noFill/>
        </p:spPr>
        <p:txBody>
          <a:bodyPr wrap="square" rtlCol="0">
            <a:spAutoFit/>
          </a:bodyPr>
          <a:lstStyle/>
          <a:p>
            <a:pPr algn="ctr"/>
            <a:r>
              <a:rPr lang="en-US" altLang="ko-KR" sz="1400" b="1" dirty="0">
                <a:solidFill>
                  <a:srgbClr val="0070C0"/>
                </a:solidFill>
                <a:latin typeface="Times New Roman" panose="02020603050405020304" pitchFamily="18" charset="0"/>
                <a:cs typeface="Times New Roman" panose="02020603050405020304" pitchFamily="18" charset="0"/>
              </a:rPr>
              <a:t>Unit 229</a:t>
            </a:r>
            <a:endParaRPr lang="ko-KR" altLang="en-US" sz="14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196739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TotalTime>
  <Words>635</Words>
  <Application>Microsoft Macintosh PowerPoint</Application>
  <PresentationFormat>와이드스크린</PresentationFormat>
  <Paragraphs>58</Paragraphs>
  <Slides>5</Slides>
  <Notes>4</Notes>
  <HiddenSlides>0</HiddenSlides>
  <MMClips>1</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vt:i4>
      </vt:variant>
    </vt:vector>
  </HeadingPairs>
  <TitlesOfParts>
    <vt:vector size="14" baseType="lpstr">
      <vt:lpstr>맑은 고딕</vt:lpstr>
      <vt:lpstr>Nanum Brush Script</vt:lpstr>
      <vt:lpstr>Arial</vt:lpstr>
      <vt:lpstr>Calibri</vt:lpstr>
      <vt:lpstr>Cambria Math</vt:lpstr>
      <vt:lpstr>Palatino</vt:lpstr>
      <vt:lpstr>Tahoma</vt:lpstr>
      <vt:lpstr>Times New Roman</vt:lpstr>
      <vt:lpstr>Office 테마</vt:lpstr>
      <vt:lpstr>PowerPoint 프레젠테이션</vt:lpstr>
      <vt:lpstr>PowerPoint 프레젠테이션</vt:lpstr>
      <vt:lpstr>Motivation</vt:lpstr>
      <vt:lpstr>PowerPoint 프레젠테이션</vt:lpstr>
      <vt:lpstr>Locally Activated Neurons in GANs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지연 한</dc:creator>
  <cp:lastModifiedBy>지연 한</cp:lastModifiedBy>
  <cp:revision>1</cp:revision>
  <dcterms:created xsi:type="dcterms:W3CDTF">2025-07-02T19:02:39Z</dcterms:created>
  <dcterms:modified xsi:type="dcterms:W3CDTF">2025-07-02T19:17:24Z</dcterms:modified>
</cp:coreProperties>
</file>